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90" r:id="rId4"/>
  </p:sldMasterIdLst>
  <p:notesMasterIdLst>
    <p:notesMasterId r:id="rId16"/>
  </p:notesMasterIdLst>
  <p:handoutMasterIdLst>
    <p:handoutMasterId r:id="rId17"/>
  </p:handoutMasterIdLst>
  <p:sldIdLst>
    <p:sldId id="256" r:id="rId5"/>
    <p:sldId id="259" r:id="rId6"/>
    <p:sldId id="282" r:id="rId7"/>
    <p:sldId id="260" r:id="rId8"/>
    <p:sldId id="263" r:id="rId9"/>
    <p:sldId id="284" r:id="rId10"/>
    <p:sldId id="268" r:id="rId11"/>
    <p:sldId id="285" r:id="rId12"/>
    <p:sldId id="287" r:id="rId13"/>
    <p:sldId id="288" r:id="rId14"/>
    <p:sldId id="276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FF"/>
    <a:srgbClr val="45146C"/>
    <a:srgbClr val="8D0573"/>
    <a:srgbClr val="F1B4B3"/>
    <a:srgbClr val="A12059"/>
    <a:srgbClr val="02DC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78" autoAdjust="0"/>
    <p:restoredTop sz="94660"/>
  </p:normalViewPr>
  <p:slideViewPr>
    <p:cSldViewPr snapToGrid="0">
      <p:cViewPr>
        <p:scale>
          <a:sx n="50" d="100"/>
          <a:sy n="50" d="100"/>
        </p:scale>
        <p:origin x="1264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8/10/relationships/authors" Target="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D1A5C42-4636-4A6A-9001-CA7CD97B08E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C57720-6EA2-4C0E-AB19-0A22BCDB839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7D70DC-E6D5-4048-8AC5-67F4E92F0736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4AC616-D2D2-4742-9683-2A537932A10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7EE012-E187-4EEE-9C2F-2125BF40862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81155F-8354-4019-9356-1A95703B07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6059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56C02F-3406-42DD-8956-B66C2D710E25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71D96E-4CA2-485E-9EE5-CEB7143ACC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1850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e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71D96E-4CA2-485E-9EE5-CEB7143ACC3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2146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e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71D96E-4CA2-485E-9EE5-CEB7143ACC3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3563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363587"/>
      </p:ext>
    </p:extLst>
  </p:cSld>
  <p:clrMapOvr>
    <a:masterClrMapping/>
  </p:clrMapOvr>
  <p:hf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208395"/>
      </p:ext>
    </p:extLst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997949"/>
      </p:ext>
    </p:extLst>
  </p:cSld>
  <p:clrMapOvr>
    <a:masterClrMapping/>
  </p:clrMapOvr>
  <p:hf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05031462"/>
      </p:ext>
    </p:extLst>
  </p:cSld>
  <p:clrMapOvr>
    <a:masterClrMapping/>
  </p:clrMapOvr>
  <p:hf hd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1111647"/>
      </p:ext>
    </p:extLst>
  </p:cSld>
  <p:clrMapOvr>
    <a:masterClrMapping/>
  </p:clrMapOvr>
  <p:hf hd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566805"/>
      </p:ext>
    </p:extLst>
  </p:cSld>
  <p:clrMapOvr>
    <a:masterClrMapping/>
  </p:clrMapOvr>
  <p:hf hd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007666"/>
      </p:ext>
    </p:extLst>
  </p:cSld>
  <p:clrMapOvr>
    <a:masterClrMapping/>
  </p:clrMapOvr>
  <p:hf hd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327052"/>
      </p:ext>
    </p:extLst>
  </p:cSld>
  <p:clrMapOvr>
    <a:masterClrMapping/>
  </p:clrMapOvr>
  <p:hf hd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836113"/>
      </p:ext>
    </p:extLst>
  </p:cSld>
  <p:clrMapOvr>
    <a:masterClrMapping/>
  </p:clrMapOvr>
  <p:hf hd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7FFE5B-C2CA-473D-8FCA-B26579CCBAA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5FF4BA3E-4135-4F80-B1C8-C84CDF7C54A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752100" y="739303"/>
            <a:ext cx="6825035" cy="5379395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CAABB7-A562-4A3F-9DDF-2CE3D13726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22977" y="1663435"/>
            <a:ext cx="5869021" cy="2003898"/>
          </a:xfrm>
          <a:solidFill>
            <a:schemeClr val="accent2">
              <a:alpha val="80000"/>
            </a:schemeClr>
          </a:solidFill>
        </p:spPr>
        <p:txBody>
          <a:bodyPr lIns="557784" tIns="530352" anchor="t">
            <a:noAutofit/>
          </a:bodyPr>
          <a:lstStyle>
            <a:lvl1pPr algn="l">
              <a:lnSpc>
                <a:spcPct val="80000"/>
              </a:lnSpc>
              <a:defRPr sz="5400" cap="all" spc="400" baseline="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4" name="Text Placeholder 17">
            <a:extLst>
              <a:ext uri="{FF2B5EF4-FFF2-40B4-BE49-F238E27FC236}">
                <a16:creationId xmlns:a16="http://schemas.microsoft.com/office/drawing/2014/main" id="{D15807FE-36E0-49EF-93A4-5B9AD83871B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22159" y="2878246"/>
            <a:ext cx="4925188" cy="339247"/>
          </a:xfrm>
        </p:spPr>
        <p:txBody>
          <a:bodyPr>
            <a:noAutofit/>
          </a:bodyPr>
          <a:lstStyle>
            <a:lvl1pPr marL="0" indent="0" algn="l">
              <a:buNone/>
              <a:defRPr sz="2400" spc="100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</p:spTree>
    <p:extLst>
      <p:ext uri="{BB962C8B-B14F-4D97-AF65-F5344CB8AC3E}">
        <p14:creationId xmlns:p14="http://schemas.microsoft.com/office/powerpoint/2010/main" val="253821281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781AFB-2572-4954-B05E-84CDE1D8831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750850-5ECD-4AA5-8EF0-70C6EA291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6B04CF-8972-48CE-B427-B542AF911B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864ACC-F262-4128-BC17-FCB29BEF0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717CFF16-7992-46DD-8151-F55B0300570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506711" y="1335193"/>
            <a:ext cx="285909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EBADC1C2-D36B-4AFE-8824-DE6D0FB5138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06711" y="1639822"/>
            <a:ext cx="2859090" cy="14753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F1632658-DE5C-4EA2-83DE-AB456D9D76E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167309" y="1639822"/>
            <a:ext cx="2859091" cy="151777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6A6D61C-C33C-46D5-B2C5-6C6A7C143A9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06711" y="3837269"/>
            <a:ext cx="2859090" cy="153331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0A4E6A96-585A-4265-900D-17D98121F54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167310" y="3845321"/>
            <a:ext cx="2859089" cy="152693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28B8437C-1550-4581-911A-98BEA151A4A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167308" y="1335193"/>
            <a:ext cx="2859091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04DF1AD6-E51A-4D19-A9C8-CCAFE9E9B2A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06711" y="3532639"/>
            <a:ext cx="285909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A3656830-2B4C-4F48-8EBD-F8C80C353FC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167309" y="3532639"/>
            <a:ext cx="2859089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3D6999-ED11-424C-91FD-1ECD0CB9D2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84299" y="2768600"/>
            <a:ext cx="2956810" cy="1129164"/>
          </a:xfrm>
        </p:spPr>
        <p:txBody>
          <a:bodyPr anchor="t">
            <a:normAutofit/>
          </a:bodyPr>
          <a:lstStyle>
            <a:lvl1pPr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5440676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648170"/>
      </p:ext>
    </p:extLst>
  </p:cSld>
  <p:clrMapOvr>
    <a:masterClrMapping/>
  </p:clrMapOvr>
  <p:hf hd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Produc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0CE26C-A8CF-4DC0-9913-86FF0ED8762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5DD4FC6-591F-4220-A331-724C4FE41E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1506146-DCCA-4419-9FC3-7F33AEABA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BDEDAF2-5575-4164-9610-7906C20335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/>
          </a:p>
        </p:txBody>
      </p:sp>
      <p:sp>
        <p:nvSpPr>
          <p:cNvPr id="35" name="Text Placeholder 14">
            <a:extLst>
              <a:ext uri="{FF2B5EF4-FFF2-40B4-BE49-F238E27FC236}">
                <a16:creationId xmlns:a16="http://schemas.microsoft.com/office/drawing/2014/main" id="{0C598512-93DF-4C00-A3BC-4CFF184217A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0484" y="3639417"/>
            <a:ext cx="2383764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5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9AFC7B8A-881F-4E97-91D4-F41DFA6D8F8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0484" y="3965866"/>
            <a:ext cx="2383764" cy="112608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id="{77B10018-89A9-49C8-8DCE-621EF9328C6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78982" y="3969554"/>
            <a:ext cx="2383764" cy="112608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342C0572-2FB8-4C18-AD74-75A16532134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37478" y="3953422"/>
            <a:ext cx="2383765" cy="112608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9" name="Text Placeholder 14">
            <a:extLst>
              <a:ext uri="{FF2B5EF4-FFF2-40B4-BE49-F238E27FC236}">
                <a16:creationId xmlns:a16="http://schemas.microsoft.com/office/drawing/2014/main" id="{3495EE04-F172-4AD4-8FE7-4A03B1CE4F8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188445" y="3953422"/>
            <a:ext cx="2383765" cy="112608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0" name="Text Placeholder 14">
            <a:extLst>
              <a:ext uri="{FF2B5EF4-FFF2-40B4-BE49-F238E27FC236}">
                <a16:creationId xmlns:a16="http://schemas.microsoft.com/office/drawing/2014/main" id="{F23ABA12-4A7C-42A2-9A8E-9E7F1A2BB23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419503" y="3639417"/>
            <a:ext cx="2502719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5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41" name="Text Placeholder 14">
            <a:extLst>
              <a:ext uri="{FF2B5EF4-FFF2-40B4-BE49-F238E27FC236}">
                <a16:creationId xmlns:a16="http://schemas.microsoft.com/office/drawing/2014/main" id="{1E11CB21-11BD-400A-BC43-71A9AFA9282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37478" y="3639417"/>
            <a:ext cx="2383765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5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02DE0CA8-2A1F-49D8-B9B6-BF353B9808C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188445" y="3639417"/>
            <a:ext cx="2383765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5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5D3DD0-ED40-47C1-B841-046E1D918B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2697" y="1581912"/>
            <a:ext cx="7286605" cy="634323"/>
          </a:xfrm>
        </p:spPr>
        <p:txBody>
          <a:bodyPr>
            <a:norm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3C97099-E767-429A-80C6-731FB9D295F4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1510614" y="2847098"/>
            <a:ext cx="603504" cy="6035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22" name="Picture Placeholder 3">
            <a:extLst>
              <a:ext uri="{FF2B5EF4-FFF2-40B4-BE49-F238E27FC236}">
                <a16:creationId xmlns:a16="http://schemas.microsoft.com/office/drawing/2014/main" id="{E2E22B87-E0E3-4234-B4FA-C9FC97DEDCB3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4369110" y="2847098"/>
            <a:ext cx="603504" cy="6035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24" name="Picture Placeholder 3">
            <a:extLst>
              <a:ext uri="{FF2B5EF4-FFF2-40B4-BE49-F238E27FC236}">
                <a16:creationId xmlns:a16="http://schemas.microsoft.com/office/drawing/2014/main" id="{8EF1B794-5E10-4558-B229-0D8F5895CCAE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7227608" y="2847098"/>
            <a:ext cx="603504" cy="6035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25" name="Picture Placeholder 3">
            <a:extLst>
              <a:ext uri="{FF2B5EF4-FFF2-40B4-BE49-F238E27FC236}">
                <a16:creationId xmlns:a16="http://schemas.microsoft.com/office/drawing/2014/main" id="{5ECB6791-2C34-417D-9AB9-03C9A8BBDF91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10078575" y="2847098"/>
            <a:ext cx="603504" cy="6035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49144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Business Mod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684757-E21D-414B-B627-1E0D15F89CA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927250C7-CB58-468C-B8BB-17DB85D4F24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011738" y="0"/>
            <a:ext cx="7196930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6BB3F6-84AB-40BA-9D7D-7C1E13C0E1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1036629"/>
            <a:ext cx="6007099" cy="4784742"/>
          </a:xfrm>
          <a:solidFill>
            <a:schemeClr val="accent6">
              <a:alpha val="80000"/>
            </a:schemeClr>
          </a:solidFill>
        </p:spPr>
        <p:txBody>
          <a:bodyPr lIns="822960" tIns="640080" anchor="t">
            <a:normAutofit/>
          </a:bodyPr>
          <a:lstStyle>
            <a:lvl1pPr algn="l">
              <a:lnSpc>
                <a:spcPct val="100000"/>
              </a:lnSpc>
              <a:defRPr sz="28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6A7AB969-4D8E-41B0-A403-6D1D41CD516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29016" y="2368506"/>
            <a:ext cx="477103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08F82904-47D8-4EB9-A697-8ED11274C40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9017" y="2605040"/>
            <a:ext cx="4771030" cy="80107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44501739-C457-4C98-A458-5B3639CFB82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9016" y="3544629"/>
            <a:ext cx="477103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503766A8-C36E-4337-9DB4-358A28B7431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29017" y="3781163"/>
            <a:ext cx="4771030" cy="80107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5F947925-2465-45AC-9A1E-7153477BBEE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29016" y="4739239"/>
            <a:ext cx="477103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6FC86B0E-A85D-444A-BC2A-B7A5FF1D48D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29017" y="4975773"/>
            <a:ext cx="4771030" cy="54681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A930A0-A89C-48EB-A039-375BDA735B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2A2494-B27D-418F-9D5E-8DE4FFB49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B0DC46-AFFB-4CCA-B5AE-7028C4E26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56316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ompany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>
            <a:extLst>
              <a:ext uri="{FF2B5EF4-FFF2-40B4-BE49-F238E27FC236}">
                <a16:creationId xmlns:a16="http://schemas.microsoft.com/office/drawing/2014/main" id="{E757B982-FF4B-4902-B808-FC325983FD9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7337BF-9564-499D-91CE-9DDD9C9693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03350" y="1371599"/>
            <a:ext cx="9385300" cy="985791"/>
          </a:xfrm>
        </p:spPr>
        <p:txBody>
          <a:bodyPr>
            <a:noAutofit/>
          </a:bodyPr>
          <a:lstStyle>
            <a:lvl1pPr algn="ctr">
              <a:defRPr sz="540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24811704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Growth Strateg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D1F00DA-5D59-4EDE-BA9C-D312B3FBBAF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4C3578F-2A0F-4E30-AF4A-8F796929EE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F6CA51-E5DC-4FC3-92F6-D5EC783C0A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10E530-F1C5-4166-A95F-3F8D022CC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191453D1-9488-4F30-8223-1CB500BDC2F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452699" y="1592681"/>
            <a:ext cx="7306060" cy="39342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pPr lvl="0"/>
            <a:r>
              <a:rPr lang="en-US"/>
              <a:t>Add subtitle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4882AD8A-D4BD-4E12-8458-AC021F93B15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973698" y="3031460"/>
            <a:ext cx="1975104" cy="868680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3DF3AAFC-DA9A-4A72-BBF9-5A097BC5950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202976" y="3031460"/>
            <a:ext cx="1975104" cy="868680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2FF48EEE-6AEC-4E37-AD5C-EEB74BA0CED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46652" y="3031460"/>
            <a:ext cx="1975104" cy="868680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32066EA2-51F1-4F13-8E1B-89600E87907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91695" y="4042386"/>
            <a:ext cx="274320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F14EBD1B-595C-4A54-92C8-3C5427E15C4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820973" y="4042387"/>
            <a:ext cx="274320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B64F77B9-03A9-4E3E-B656-D3C0FBE25AB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964649" y="4042386"/>
            <a:ext cx="274320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FECFB3-5650-476F-BB54-8A2A45F8AE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1534" y="989042"/>
            <a:ext cx="7287768" cy="630936"/>
          </a:xfrm>
        </p:spPr>
        <p:txBody>
          <a:bodyPr anchor="t">
            <a:no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1337728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0B86B2D-56E1-4FB2-8CC9-DBC6C0B6EB0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0" y="0"/>
            <a:ext cx="8153400" cy="6858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1D70C38F-1ABB-4C86-972A-E388226700C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465112" y="2326705"/>
            <a:ext cx="4114592" cy="2212496"/>
          </a:xfrm>
        </p:spPr>
        <p:txBody>
          <a:bodyPr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19B0AE4-4C17-4975-A59C-4D9EFE5840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FC9023-3371-40C0-A618-BF8AA20FFE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221E28-544B-4D00-A151-341F3D7EC9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907CF0-318A-401D-9F77-B63C65D296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52360" y="1728566"/>
            <a:ext cx="4127344" cy="724702"/>
          </a:xfrm>
        </p:spPr>
        <p:txBody>
          <a:bodyPr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13508242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99B8705-C027-4E12-892E-C32FF13296F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ED685DB5-FA77-4C19-88B8-5A8D733B42B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5012530" y="0"/>
            <a:ext cx="7196138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46919B-FFF8-4FED-8A44-48A7E600EB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DF28B0-8A34-4E86-9FE3-20BD880CD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BE1CCB-96B6-4D9F-A932-D0EBDBD7D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F7CB735-9F66-41A8-8F1D-4B66FE1D11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2" y="1672143"/>
            <a:ext cx="6019802" cy="3513714"/>
          </a:xfrm>
          <a:solidFill>
            <a:schemeClr val="accent6">
              <a:alpha val="80000"/>
            </a:schemeClr>
          </a:solidFill>
        </p:spPr>
        <p:txBody>
          <a:bodyPr lIns="676656" tIns="795528"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1" name="Text Placeholder 17">
            <a:extLst>
              <a:ext uri="{FF2B5EF4-FFF2-40B4-BE49-F238E27FC236}">
                <a16:creationId xmlns:a16="http://schemas.microsoft.com/office/drawing/2014/main" id="{4A51F916-D1A0-40B2-A894-1C597A7AAFB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4575" y="3007594"/>
            <a:ext cx="4850550" cy="1731145"/>
          </a:xfrm>
        </p:spPr>
        <p:txBody>
          <a:bodyPr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23619509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95BA1F-6B83-4358-A202-FD15470976A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5C10F8-CB40-4BDD-AA21-7DDC300FE7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4969F5-F9D0-4A38-8C6C-86005388F5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C33B3F-10CE-4363-805C-361CA4941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8EABAB15-C887-420D-92A1-24DBD62EE55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0" y="729926"/>
            <a:ext cx="3581400" cy="5388772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F7E8EA93-3F05-4D28-8B15-91D6789458B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746476" y="1921400"/>
            <a:ext cx="2289974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B4EBCE5D-8795-44C7-8196-051689C6FE2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746476" y="2245710"/>
            <a:ext cx="2289974" cy="17395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195044F5-86E3-4A1C-B3C8-6E3422E5B41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065518" y="2245710"/>
            <a:ext cx="2289974" cy="17395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4C9BA1BF-0690-4DB5-9BBC-31D1948D82A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746476" y="4443157"/>
            <a:ext cx="2289974" cy="146324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0D187952-9422-42DE-B163-B764E0D0992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65519" y="4451209"/>
            <a:ext cx="2289972" cy="145716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54291470-2EE9-46D8-8083-E4523DCE52B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065517" y="1921400"/>
            <a:ext cx="2289974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17B8E7E2-50C1-429D-A8C5-C098CDADCF3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746476" y="4118846"/>
            <a:ext cx="2289974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09DB38C9-BBE5-4212-87C2-D9B34A47075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065518" y="4118846"/>
            <a:ext cx="2289972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EA61E342-2B6C-4379-A3B3-8D1B338F656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417910" y="1921400"/>
            <a:ext cx="2289974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4F39B769-D212-4C11-B6CB-0423DD10599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417910" y="2245710"/>
            <a:ext cx="2289974" cy="17395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47FF8E-011E-46E6-9F4D-DAD4830958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65516" y="1185284"/>
            <a:ext cx="7288284" cy="469490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05773569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oduct Benefi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7C8E50C-1C7A-4E62-B38F-3E12A174C8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7AF7405C-6DF9-4409-85F0-8C1DCCC0AC6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2570" y="729926"/>
            <a:ext cx="6456836" cy="5388772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883B71-4A78-4B93-97F2-F54D7DC100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67704" y="1881922"/>
            <a:ext cx="5749200" cy="3084630"/>
          </a:xfrm>
          <a:solidFill>
            <a:schemeClr val="bg2">
              <a:alpha val="93000"/>
            </a:schemeClr>
          </a:solidFill>
        </p:spPr>
        <p:txBody>
          <a:bodyPr lIns="694944" tIns="713232" anchor="t">
            <a:normAutofit/>
          </a:bodyPr>
          <a:lstStyle>
            <a:lvl1pPr algn="l">
              <a:lnSpc>
                <a:spcPct val="100000"/>
              </a:lnSpc>
              <a:defRPr sz="28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9" name="Text Placeholder 17">
            <a:extLst>
              <a:ext uri="{FF2B5EF4-FFF2-40B4-BE49-F238E27FC236}">
                <a16:creationId xmlns:a16="http://schemas.microsoft.com/office/drawing/2014/main" id="{83F286D7-A050-456B-BDD3-3FFAA21A809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079405" y="3201410"/>
            <a:ext cx="4614604" cy="1291638"/>
          </a:xfrm>
        </p:spPr>
        <p:txBody>
          <a:bodyPr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927E28-2C60-4D18-8BB3-DC9627E13C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90EE45-541D-483E-A0B8-5997A2F98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4E100B-E96A-45D4-9553-51CF2CBA5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12408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arke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927D588-C832-4149-9B9F-D817459D8B7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10CE2C-509A-4C33-AB34-6F278F117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F06B8C-060C-4139-B354-239A56BB34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7BE7C0-2680-40FD-88E4-27D6E7775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01941F94-25C7-46EC-89FE-B12B54F77CF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16075" y="4076963"/>
            <a:ext cx="3035881" cy="1485635"/>
          </a:xfrm>
          <a:prstGeom prst="rect">
            <a:avLst/>
          </a:prstGeom>
        </p:spPr>
        <p:txBody>
          <a:bodyPr anchor="t"/>
          <a:lstStyle>
            <a:lvl1pPr marL="0" indent="0" algn="r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DE2747E-A71B-4917-8960-56D4F927D8C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01068" y="2806964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r">
              <a:buNone/>
              <a:defRPr sz="4000" kern="0" cap="all" spc="4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B3830FC7-44D5-48CD-AA84-4E262F2EB8C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689632" y="4076963"/>
            <a:ext cx="3035880" cy="1485635"/>
          </a:xfrm>
          <a:prstGeom prst="rect">
            <a:avLst/>
          </a:prstGeom>
        </p:spPr>
        <p:txBody>
          <a:bodyPr anchor="t"/>
          <a:lstStyle>
            <a:lvl1pPr marL="0" indent="0" algn="r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51F423C9-E1B4-4BD9-98A5-9397C32447D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63187" y="4076963"/>
            <a:ext cx="3023761" cy="1485635"/>
          </a:xfrm>
          <a:prstGeom prst="rect">
            <a:avLst/>
          </a:prstGeom>
        </p:spPr>
        <p:txBody>
          <a:bodyPr anchor="t"/>
          <a:lstStyle>
            <a:lvl1pPr marL="0" indent="0" algn="r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0DF3CDE-1C08-4B0C-8DC3-9FCBBD3E61D4}"/>
              </a:ext>
            </a:extLst>
          </p:cNvPr>
          <p:cNvCxnSpPr>
            <a:cxnSpLocks/>
          </p:cNvCxnSpPr>
          <p:nvPr userDrawn="1"/>
        </p:nvCxnSpPr>
        <p:spPr>
          <a:xfrm>
            <a:off x="832513" y="3939883"/>
            <a:ext cx="2903678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C026C956-C6C4-4010-889F-B8D76203646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073324" y="2806964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r">
              <a:buNone/>
              <a:defRPr sz="4000" kern="0" cap="all" spc="4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A4D363AD-B16F-46C4-9856-EA9EAC699EF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940173" y="2806964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r">
              <a:buNone/>
              <a:defRPr sz="4000" kern="0" cap="all" spc="4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6E9BAEE-70B0-4F15-B6B7-D5AE0227618F}"/>
              </a:ext>
            </a:extLst>
          </p:cNvPr>
          <p:cNvCxnSpPr>
            <a:cxnSpLocks/>
          </p:cNvCxnSpPr>
          <p:nvPr userDrawn="1"/>
        </p:nvCxnSpPr>
        <p:spPr>
          <a:xfrm>
            <a:off x="4699359" y="3939883"/>
            <a:ext cx="2903678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F0848BB-EF65-4D43-AC18-9C4F4749CA6D}"/>
              </a:ext>
            </a:extLst>
          </p:cNvPr>
          <p:cNvCxnSpPr>
            <a:cxnSpLocks/>
          </p:cNvCxnSpPr>
          <p:nvPr userDrawn="1"/>
        </p:nvCxnSpPr>
        <p:spPr>
          <a:xfrm>
            <a:off x="8566207" y="3939883"/>
            <a:ext cx="2903678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C7CA7F01-3F2D-4396-A7D4-3D21C56D7F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9016" y="1643321"/>
            <a:ext cx="4856634" cy="466344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69204544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arket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E6D8EB4-0AAB-4C86-96ED-AB74FA56A67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5DEE423F-FC4A-461D-8AA7-F7C14B80666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5334461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7D30EC-51F8-4EBE-9AC8-349D6E064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9EF7FC71-AF21-4CDA-8E86-E05EB4F1C44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53468" y="3260492"/>
            <a:ext cx="1152144" cy="768096"/>
          </a:xfrm>
          <a:prstGeom prst="rect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2400" cap="all" spc="100" baseline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$2B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E21B81-6A13-47D5-AD62-B1B0E48680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2BB476-8DFF-468F-B950-1F980EB4D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BF893A53-04CF-497B-9C3D-502C92BA0DA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53467" y="4773463"/>
            <a:ext cx="1152144" cy="768096"/>
          </a:xfrm>
          <a:prstGeom prst="rect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2400" cap="all" spc="100" baseline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$1B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8BD5CDD-220E-41E0-82DD-820C0D834A4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817970" y="1609772"/>
            <a:ext cx="3365003" cy="117153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5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253384AB-173D-4216-A221-BFA565FC127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47375" y="1747520"/>
            <a:ext cx="1152144" cy="768096"/>
          </a:xfrm>
          <a:prstGeom prst="rect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2400" cap="all" spc="100" baseline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$3B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45638026-D669-4C2A-82A4-5F35D27DCA4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817970" y="3129515"/>
            <a:ext cx="3365003" cy="117043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5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A19EAA97-D0F2-464B-8450-83BF202CECF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817970" y="4648156"/>
            <a:ext cx="3365003" cy="117043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5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FF2174-FDCE-466A-8A4C-06AD6CAA44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07016" y="746631"/>
            <a:ext cx="5184648" cy="466344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9723222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879555"/>
      </p:ext>
    </p:extLst>
  </p:cSld>
  <p:clrMapOvr>
    <a:masterClrMapping/>
  </p:clrMapOvr>
  <p:hf hd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ur Compet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7">
            <a:extLst>
              <a:ext uri="{FF2B5EF4-FFF2-40B4-BE49-F238E27FC236}">
                <a16:creationId xmlns:a16="http://schemas.microsoft.com/office/drawing/2014/main" id="{9216DCA9-E871-422D-B12D-3E1C39ACD2ED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 rot="5400000" flipH="1">
            <a:off x="-2092961" y="2092960"/>
            <a:ext cx="6858002" cy="2672081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754628-3BB3-414A-88E4-67B3809A62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D99CEA-3489-476A-9C9D-ED977FE6EA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CD55B0-9BDF-49CC-B30F-96112214E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F9CF3D99-4BB8-4944-A82E-385209DF3D6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811826" y="2881982"/>
            <a:ext cx="3975054" cy="296674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25000"/>
              </a:lnSpc>
              <a:spcBef>
                <a:spcPts val="10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083CED13-2FB7-4DA4-87BD-B5AEF0C6310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811826" y="2502477"/>
            <a:ext cx="3975054" cy="42639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buNone/>
              <a:defRPr sz="1600" cap="all" spc="1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D240762F-003B-4B0E-A561-6734EA9AC85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378746" y="2881982"/>
            <a:ext cx="3695653" cy="296674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25000"/>
              </a:lnSpc>
              <a:spcBef>
                <a:spcPts val="10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387E9583-831E-4863-9A96-3E583A98F28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378746" y="2502477"/>
            <a:ext cx="3695653" cy="42639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buNone/>
              <a:defRPr sz="1600" cap="all" spc="1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6F4071-8FD4-4FF1-BA06-DD4D780FE4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96032" y="1649421"/>
            <a:ext cx="5184648" cy="466344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accent6"/>
                  </a:solidFill>
                </a:ln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95132091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ur Competition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954AA95-575B-4060-9443-53B34766449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38BF2BB6-8F62-424E-B01D-F90A0DB7BF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822AF5C-69BC-4A87-8E5C-E473F6A73E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6AD827-24BF-4C7D-9F16-1E26E09A6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BEEF33-0303-4BF6-8C9A-08DE4CB64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CC14BDE6-5903-4EFC-B3C7-B7B219402DA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37839" y="1538273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E19954FA-533A-4FF9-88B2-102C833FBD4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37839" y="5407116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E29BB699-DB47-4A35-9B5B-63C7EFC2284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41651" y="3467155"/>
            <a:ext cx="1380681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4EFD147E-AEE9-40FA-96D5-7DBE7603349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744687" y="2307743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035518AB-0629-41B1-8670-DAE8C31C999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181179" y="4420460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D84B55A2-EE63-46F3-80EA-C4F512388C1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643702" y="4552190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6">
                    <a:lumMod val="40000"/>
                    <a:lumOff val="6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EDED8D5C-7B18-4E79-B6B4-E59FAC3A83D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00052" y="4120885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1">
                    <a:lumMod val="40000"/>
                    <a:lumOff val="6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E8B6D903-1EAA-44AD-A3D8-6256873B7A2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545032" y="3467155"/>
            <a:ext cx="1209143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914974F-EEEB-4FDB-B605-14B6199844BA}"/>
              </a:ext>
            </a:extLst>
          </p:cNvPr>
          <p:cNvCxnSpPr>
            <a:cxnSpLocks/>
          </p:cNvCxnSpPr>
          <p:nvPr userDrawn="1"/>
        </p:nvCxnSpPr>
        <p:spPr>
          <a:xfrm>
            <a:off x="3758002" y="3713168"/>
            <a:ext cx="4683649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FCFFB4C-5408-479D-88E2-42F8897706C7}"/>
              </a:ext>
            </a:extLst>
          </p:cNvPr>
          <p:cNvCxnSpPr>
            <a:cxnSpLocks/>
          </p:cNvCxnSpPr>
          <p:nvPr userDrawn="1"/>
        </p:nvCxnSpPr>
        <p:spPr>
          <a:xfrm flipV="1">
            <a:off x="6091322" y="2030298"/>
            <a:ext cx="4678" cy="3376818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9D316786-C25C-4139-9C9E-B55FEA3C4AC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754219" y="2067508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DC43FD24-D855-40FC-85C4-87ED3F64AA2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860695" y="4820889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07A013-A59B-4367-9832-ED55A6D252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4508" y="715939"/>
            <a:ext cx="4864608" cy="365760"/>
          </a:xfrm>
        </p:spPr>
        <p:txBody>
          <a:bodyPr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28588519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ra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3D91600-3E99-42F4-85C2-60F442CD5E7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2" name="Content Placeholder 8">
            <a:extLst>
              <a:ext uri="{FF2B5EF4-FFF2-40B4-BE49-F238E27FC236}">
                <a16:creationId xmlns:a16="http://schemas.microsoft.com/office/drawing/2014/main" id="{30B4BBA3-2E4B-4AF2-8A2B-92DD019631E8}"/>
              </a:ext>
            </a:extLst>
          </p:cNvPr>
          <p:cNvSpPr>
            <a:spLocks noGrp="1"/>
          </p:cNvSpPr>
          <p:nvPr>
            <p:ph sz="quarter" idx="39"/>
          </p:nvPr>
        </p:nvSpPr>
        <p:spPr>
          <a:xfrm>
            <a:off x="6266428" y="2782888"/>
            <a:ext cx="4992567" cy="34369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460CAC-F6F8-43F8-93F5-188B790DEE6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452699" y="1592681"/>
            <a:ext cx="7306060" cy="39342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pPr lvl="0"/>
            <a:r>
              <a:rPr lang="en-US"/>
              <a:t>Add subtitle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68D310-58F4-4A10-A286-9B42AECFDD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868E10-EEA7-4017-B7CA-17B5EB23C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B014CA-8BED-467C-AC80-6DC5B3DDC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8" name="Text Placeholder 14">
            <a:extLst>
              <a:ext uri="{FF2B5EF4-FFF2-40B4-BE49-F238E27FC236}">
                <a16:creationId xmlns:a16="http://schemas.microsoft.com/office/drawing/2014/main" id="{2C4E099A-EEE4-40B4-B9B5-32A5A981F95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05410" y="2333977"/>
            <a:ext cx="5007023" cy="4487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6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79" name="Text Placeholder 14">
            <a:extLst>
              <a:ext uri="{FF2B5EF4-FFF2-40B4-BE49-F238E27FC236}">
                <a16:creationId xmlns:a16="http://schemas.microsoft.com/office/drawing/2014/main" id="{51338F1A-6EF2-4AA5-9EE8-628C9D57C27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79569" y="2339781"/>
            <a:ext cx="4993148" cy="4487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6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DF744EAD-73E9-49F3-9CA4-9A344EB625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1534" y="989042"/>
            <a:ext cx="7287768" cy="630936"/>
          </a:xfrm>
        </p:spPr>
        <p:txBody>
          <a:bodyPr anchor="t">
            <a:no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CB4710E-545B-4940-B69A-359188335AD3}"/>
              </a:ext>
            </a:extLst>
          </p:cNvPr>
          <p:cNvSpPr>
            <a:spLocks noGrp="1"/>
          </p:cNvSpPr>
          <p:nvPr>
            <p:ph sz="quarter" idx="38"/>
          </p:nvPr>
        </p:nvSpPr>
        <p:spPr>
          <a:xfrm>
            <a:off x="919283" y="2782888"/>
            <a:ext cx="4992567" cy="34369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5027024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-Year Action Pl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9533791-52F7-40F6-B230-7BF6C505CCD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E68A0C5-BEED-4BC5-ACD5-3F28EDE19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5EA781-4C22-4390-A03C-CA5DCCB7A2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E694A4-07AC-48C4-A560-162C1F4EC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2A6B27A0-0449-46AE-A770-EBB281A1A95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1234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1E70DE9B-2CDE-44B6-9307-FC12D873CA4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50176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123B5183-98F9-43BF-BE37-2AE0A049EA8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9117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49DAB7F1-F6E7-4F92-B252-D9B81196A3A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8059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4037F0E4-C57B-4033-B973-C69A03D9702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10807" y="3170170"/>
            <a:ext cx="61531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85DAD742-736F-42D3-99FC-6046CF57A7A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65942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53EC6732-F61D-431C-88C9-BAA5039B6BB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4883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B8218F9A-C149-4D30-8437-B9D8C0DAF1D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3825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BCA166BB-F293-4289-B0EB-57580EC9608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02766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77397369-CCB5-450E-8FD1-46B3B54F6B8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1708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78252082-BCF2-4955-B695-35F48EF76FD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60649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AF998D11-3FAA-4712-8C34-404C1BDCECB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395907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2AA33C54-3898-452E-979F-F1B5853E737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1234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0569AA0A-65D1-4456-9A14-327E6CE6DF6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50176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028EB91C-9303-4EB3-886A-E5DA884A80F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9117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1" name="Text Placeholder 14">
            <a:extLst>
              <a:ext uri="{FF2B5EF4-FFF2-40B4-BE49-F238E27FC236}">
                <a16:creationId xmlns:a16="http://schemas.microsoft.com/office/drawing/2014/main" id="{4A47908B-3F69-4786-9C40-C12392133F0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8059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378EEBEC-FDBD-4D14-ADCA-4C72B269E99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10807" y="4871997"/>
            <a:ext cx="61531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044989A5-8040-43C0-BE05-6A79C3BE637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65942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52581A3A-F479-4780-81BE-CCBCF398141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4883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5" name="Text Placeholder 14">
            <a:extLst>
              <a:ext uri="{FF2B5EF4-FFF2-40B4-BE49-F238E27FC236}">
                <a16:creationId xmlns:a16="http://schemas.microsoft.com/office/drawing/2014/main" id="{3D361DBA-153A-4846-BDA4-CC63FF94744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3825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78FB324E-EE00-4CC5-9F81-5EF71F30503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02766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id="{78AA454F-F92D-4844-92A6-A3FEDD88B302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81708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651BCA7B-5BF4-4A0F-95C1-2014315E80B1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60649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9" name="Text Placeholder 14">
            <a:extLst>
              <a:ext uri="{FF2B5EF4-FFF2-40B4-BE49-F238E27FC236}">
                <a16:creationId xmlns:a16="http://schemas.microsoft.com/office/drawing/2014/main" id="{7E3F41F1-0E06-45ED-894F-7F38510C272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0395907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2" name="Text Placeholder 14">
            <a:extLst>
              <a:ext uri="{FF2B5EF4-FFF2-40B4-BE49-F238E27FC236}">
                <a16:creationId xmlns:a16="http://schemas.microsoft.com/office/drawing/2014/main" id="{C02572F8-1812-49D5-B24A-088659DE9FC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53772" y="2763180"/>
            <a:ext cx="1021001" cy="50172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 cap="all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Add year</a:t>
            </a:r>
          </a:p>
        </p:txBody>
      </p:sp>
      <p:sp>
        <p:nvSpPr>
          <p:cNvPr id="53" name="Text Placeholder 14">
            <a:extLst>
              <a:ext uri="{FF2B5EF4-FFF2-40B4-BE49-F238E27FC236}">
                <a16:creationId xmlns:a16="http://schemas.microsoft.com/office/drawing/2014/main" id="{453EA1A1-A67D-4132-9EA0-584E8FA796C3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53772" y="4449967"/>
            <a:ext cx="1021001" cy="50172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 cap="all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Add year</a:t>
            </a:r>
          </a:p>
        </p:txBody>
      </p:sp>
      <p:sp>
        <p:nvSpPr>
          <p:cNvPr id="54" name="Text Placeholder 14">
            <a:extLst>
              <a:ext uri="{FF2B5EF4-FFF2-40B4-BE49-F238E27FC236}">
                <a16:creationId xmlns:a16="http://schemas.microsoft.com/office/drawing/2014/main" id="{658BFCC4-C261-4874-8195-FDA3C5001E0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2029367" y="2071320"/>
            <a:ext cx="1440088" cy="598827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5" name="Text Placeholder 14">
            <a:extLst>
              <a:ext uri="{FF2B5EF4-FFF2-40B4-BE49-F238E27FC236}">
                <a16:creationId xmlns:a16="http://schemas.microsoft.com/office/drawing/2014/main" id="{158708C7-ABA0-43E5-BB89-A1B7B2C45233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397612" y="2071320"/>
            <a:ext cx="1440088" cy="598827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6" name="Text Placeholder 14">
            <a:extLst>
              <a:ext uri="{FF2B5EF4-FFF2-40B4-BE49-F238E27FC236}">
                <a16:creationId xmlns:a16="http://schemas.microsoft.com/office/drawing/2014/main" id="{2AE59213-95B1-4597-AD8C-D55D96D561EA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344687" y="2071320"/>
            <a:ext cx="1440088" cy="598827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7" name="Text Placeholder 14">
            <a:extLst>
              <a:ext uri="{FF2B5EF4-FFF2-40B4-BE49-F238E27FC236}">
                <a16:creationId xmlns:a16="http://schemas.microsoft.com/office/drawing/2014/main" id="{2B9A460E-592F-41EA-9F9C-8953AFAC2236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2029367" y="3862599"/>
            <a:ext cx="1440088" cy="549318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8" name="Text Placeholder 14">
            <a:extLst>
              <a:ext uri="{FF2B5EF4-FFF2-40B4-BE49-F238E27FC236}">
                <a16:creationId xmlns:a16="http://schemas.microsoft.com/office/drawing/2014/main" id="{3065B3A8-F99B-47E6-B517-D93AC0FC4501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976442" y="3862599"/>
            <a:ext cx="1440088" cy="549318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none" spc="100" baseline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9" name="Text Placeholder 14">
            <a:extLst>
              <a:ext uri="{FF2B5EF4-FFF2-40B4-BE49-F238E27FC236}">
                <a16:creationId xmlns:a16="http://schemas.microsoft.com/office/drawing/2014/main" id="{B2187073-BC0A-4137-A204-D35C44CD7F87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923517" y="3862599"/>
            <a:ext cx="1440088" cy="549318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35F35AF6-FBA2-4CA2-8A1F-2C977E6C97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1534" y="989042"/>
            <a:ext cx="7287768" cy="630936"/>
          </a:xfrm>
        </p:spPr>
        <p:txBody>
          <a:bodyPr anchor="t">
            <a:no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55821656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nanci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5C89BE0-E34D-48FA-8ED2-CA69BFBC4F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AB20A778-FBFD-4ED2-8E9B-6645F59A4D1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179732" y="0"/>
            <a:ext cx="5012268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3B12CF59-4802-4969-8645-8E2014DF0AB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179732" y="0"/>
            <a:ext cx="5012267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23CB959-A5D6-4887-9B77-916F0EA106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C0AFFF-66EA-44D7-828D-244A190B1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589006-A738-42A2-B328-34F70A778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73E75D8-7274-49D2-8CF2-0E990C29CC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3750" y="715939"/>
            <a:ext cx="4864608" cy="365760"/>
          </a:xfrm>
        </p:spPr>
        <p:txBody>
          <a:bodyPr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8591683-9C5C-45D2-A241-FC48B66B50D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793750" y="1238250"/>
            <a:ext cx="5422392" cy="45902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7409676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eet The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39293AB-35CB-4344-A710-9C0BF396AEA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5B5434-FC37-4DD2-AA81-6499AA6FB2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DC474A-5DF9-4EA3-A273-CA39410616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6B1742-3B51-4EFC-8A04-CD872DE4E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25C06A4-0C2D-4746-83C3-410A9B469E89}"/>
              </a:ext>
            </a:extLst>
          </p:cNvPr>
          <p:cNvSpPr/>
          <p:nvPr userDrawn="1"/>
        </p:nvSpPr>
        <p:spPr>
          <a:xfrm>
            <a:off x="739302" y="739302"/>
            <a:ext cx="10713396" cy="5379396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Picture Placeholder 9">
            <a:extLst>
              <a:ext uri="{FF2B5EF4-FFF2-40B4-BE49-F238E27FC236}">
                <a16:creationId xmlns:a16="http://schemas.microsoft.com/office/drawing/2014/main" id="{890CF5DC-D21B-4DF3-8248-1F809124AD9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803737" y="2804053"/>
            <a:ext cx="1487419" cy="14984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BEE26967-C0C7-4310-90FC-F1914D2403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88239" y="4570546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3CA187B6-5AE8-4D11-8E79-63677F474D2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88239" y="4886780"/>
            <a:ext cx="2118414" cy="5313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6" name="Picture Placeholder 9">
            <a:extLst>
              <a:ext uri="{FF2B5EF4-FFF2-40B4-BE49-F238E27FC236}">
                <a16:creationId xmlns:a16="http://schemas.microsoft.com/office/drawing/2014/main" id="{A72BAC04-D935-470E-B6B5-E9CCE70D11F4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175961" y="2804053"/>
            <a:ext cx="1487419" cy="14984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17" name="Picture Placeholder 9">
            <a:extLst>
              <a:ext uri="{FF2B5EF4-FFF2-40B4-BE49-F238E27FC236}">
                <a16:creationId xmlns:a16="http://schemas.microsoft.com/office/drawing/2014/main" id="{456256DC-B113-4559-8D0B-3F8B4A7CAB2B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548185" y="2804053"/>
            <a:ext cx="1487419" cy="14984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18" name="Picture Placeholder 9">
            <a:extLst>
              <a:ext uri="{FF2B5EF4-FFF2-40B4-BE49-F238E27FC236}">
                <a16:creationId xmlns:a16="http://schemas.microsoft.com/office/drawing/2014/main" id="{E60A063A-DD07-4E82-9217-A8AD06D7C94F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8920409" y="2804053"/>
            <a:ext cx="1487419" cy="14984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4194B9ED-C9B7-4850-B875-B179F9A6ADC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60463" y="4570546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DBB00C57-7DE2-436D-8748-527515EE4A6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860463" y="4886780"/>
            <a:ext cx="2118414" cy="5313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D6503F18-AEB2-4183-8F37-6BE4BBD66EE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32687" y="4570546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D01AC31E-901A-4C34-A8AE-71C303E07F5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32687" y="4886780"/>
            <a:ext cx="2118414" cy="5313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F113CB6D-E397-418B-8738-D96E553ADD2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604911" y="4570546"/>
            <a:ext cx="2118415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63EA5C1A-BB92-4C5E-BB99-A85B0B0FC49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604911" y="4886780"/>
            <a:ext cx="2118415" cy="5313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0E93D6C-0CD6-42A7-A2D2-C8582F7B353C}"/>
              </a:ext>
            </a:extLst>
          </p:cNvPr>
          <p:cNvSpPr/>
          <p:nvPr userDrawn="1"/>
        </p:nvSpPr>
        <p:spPr>
          <a:xfrm>
            <a:off x="1686323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7D0FDBA-5294-4730-92D6-440AA8DE35AE}"/>
              </a:ext>
            </a:extLst>
          </p:cNvPr>
          <p:cNvSpPr/>
          <p:nvPr userDrawn="1"/>
        </p:nvSpPr>
        <p:spPr>
          <a:xfrm>
            <a:off x="4058547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8E75564-AD04-4406-979E-AC0A8BE2AEFD}"/>
              </a:ext>
            </a:extLst>
          </p:cNvPr>
          <p:cNvSpPr/>
          <p:nvPr userDrawn="1"/>
        </p:nvSpPr>
        <p:spPr>
          <a:xfrm>
            <a:off x="6430771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E7899F8-DBAB-4DCC-857C-94A3CF0FE542}"/>
              </a:ext>
            </a:extLst>
          </p:cNvPr>
          <p:cNvSpPr/>
          <p:nvPr userDrawn="1"/>
        </p:nvSpPr>
        <p:spPr>
          <a:xfrm>
            <a:off x="8802995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41C8F6-B68C-4B34-A1EC-848B6301BE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2698" y="1566777"/>
            <a:ext cx="7286604" cy="634323"/>
          </a:xfrm>
        </p:spPr>
        <p:txBody>
          <a:bodyPr anchor="t">
            <a:normAutofit/>
          </a:bodyPr>
          <a:lstStyle>
            <a:lvl1pPr algn="ctr">
              <a:lnSpc>
                <a:spcPct val="125000"/>
              </a:lnSpc>
              <a:defRPr sz="2800"/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71406022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e Full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6B7C369-B3B1-47DB-AFB5-4A2FA0A0469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EDB6E9-4285-4C1C-9752-2D43D60780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2EDB06-237E-4E77-B217-FD0E19A410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BACDA0-CD42-4B14-A524-FF6FF7E28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8C5DE79-8AB4-425F-A9CB-B17901806732}"/>
              </a:ext>
            </a:extLst>
          </p:cNvPr>
          <p:cNvSpPr/>
          <p:nvPr userDrawn="1"/>
        </p:nvSpPr>
        <p:spPr>
          <a:xfrm>
            <a:off x="739302" y="739302"/>
            <a:ext cx="10713396" cy="5379396"/>
          </a:xfrm>
          <a:prstGeom prst="rect">
            <a:avLst/>
          </a:prstGeom>
          <a:solidFill>
            <a:schemeClr val="bg2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A8FDD580-B69C-4AF1-9C0C-1CF94ECEB27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18477" y="5098599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7A72E08F-5B05-415B-A503-4CED86D11FE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18477" y="5414833"/>
            <a:ext cx="2118414" cy="33211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id="{02D7BE41-1227-4D94-AC6E-F4D00749174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39016" y="5098599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id="{C7E8138A-A795-4EF2-B1FF-1A36693A359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839016" y="5414833"/>
            <a:ext cx="2118414" cy="33211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77F66B66-F2E4-439A-A7DF-A9A64B0DF7B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59555" y="5098599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13CDFA66-0739-48E3-97B6-F63F13A0A83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59555" y="5414833"/>
            <a:ext cx="2118414" cy="33211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B4EE4B66-F80E-45BB-B2FE-CC11E1FBAF2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680094" y="5098599"/>
            <a:ext cx="2118415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51F734C1-F867-4FB6-A239-D99ED9E4C54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680094" y="5414833"/>
            <a:ext cx="2118415" cy="33211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62" name="Picture Placeholder 9">
            <a:extLst>
              <a:ext uri="{FF2B5EF4-FFF2-40B4-BE49-F238E27FC236}">
                <a16:creationId xmlns:a16="http://schemas.microsoft.com/office/drawing/2014/main" id="{11E88FD1-69BB-4254-81B8-7B383CE8D2D0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2002390" y="2327255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63" name="Text Placeholder 10">
            <a:extLst>
              <a:ext uri="{FF2B5EF4-FFF2-40B4-BE49-F238E27FC236}">
                <a16:creationId xmlns:a16="http://schemas.microsoft.com/office/drawing/2014/main" id="{E6EBB7F2-ABDB-41F2-8A6B-93196276ABF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418477" y="3263610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64" name="Text Placeholder 10">
            <a:extLst>
              <a:ext uri="{FF2B5EF4-FFF2-40B4-BE49-F238E27FC236}">
                <a16:creationId xmlns:a16="http://schemas.microsoft.com/office/drawing/2014/main" id="{4D66759F-DBAD-46B4-929C-18F2FB541B0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418477" y="3579845"/>
            <a:ext cx="2118414" cy="39054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68" name="Text Placeholder 10">
            <a:extLst>
              <a:ext uri="{FF2B5EF4-FFF2-40B4-BE49-F238E27FC236}">
                <a16:creationId xmlns:a16="http://schemas.microsoft.com/office/drawing/2014/main" id="{07D90C20-BFF7-4D04-AD95-1861DF74509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839016" y="3263610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69" name="Text Placeholder 10">
            <a:extLst>
              <a:ext uri="{FF2B5EF4-FFF2-40B4-BE49-F238E27FC236}">
                <a16:creationId xmlns:a16="http://schemas.microsoft.com/office/drawing/2014/main" id="{EF54F366-5FD7-4707-A0E3-FAFA53156C2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839016" y="3579845"/>
            <a:ext cx="2118414" cy="39054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70" name="Text Placeholder 10">
            <a:extLst>
              <a:ext uri="{FF2B5EF4-FFF2-40B4-BE49-F238E27FC236}">
                <a16:creationId xmlns:a16="http://schemas.microsoft.com/office/drawing/2014/main" id="{A51158F4-509A-44E4-A601-2CD7AEDE738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59555" y="3263610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71" name="Text Placeholder 10">
            <a:extLst>
              <a:ext uri="{FF2B5EF4-FFF2-40B4-BE49-F238E27FC236}">
                <a16:creationId xmlns:a16="http://schemas.microsoft.com/office/drawing/2014/main" id="{DA9AC8DA-4C66-4D66-9075-59DC95E2AC33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259555" y="3579845"/>
            <a:ext cx="2118414" cy="39054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72" name="Text Placeholder 10">
            <a:extLst>
              <a:ext uri="{FF2B5EF4-FFF2-40B4-BE49-F238E27FC236}">
                <a16:creationId xmlns:a16="http://schemas.microsoft.com/office/drawing/2014/main" id="{F3A598D9-D412-4C15-A31C-3A4842B32E1F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680094" y="3263610"/>
            <a:ext cx="2118415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73" name="Text Placeholder 10">
            <a:extLst>
              <a:ext uri="{FF2B5EF4-FFF2-40B4-BE49-F238E27FC236}">
                <a16:creationId xmlns:a16="http://schemas.microsoft.com/office/drawing/2014/main" id="{14A0A9AD-40F7-4203-917C-8BFBF4FCF2C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680094" y="3579845"/>
            <a:ext cx="2118415" cy="39054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129E220D-4268-4E0B-B292-D87F92DF6ED3}"/>
              </a:ext>
            </a:extLst>
          </p:cNvPr>
          <p:cNvSpPr/>
          <p:nvPr userDrawn="1"/>
        </p:nvSpPr>
        <p:spPr>
          <a:xfrm>
            <a:off x="1947081" y="2272648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Picture Placeholder 9">
            <a:extLst>
              <a:ext uri="{FF2B5EF4-FFF2-40B4-BE49-F238E27FC236}">
                <a16:creationId xmlns:a16="http://schemas.microsoft.com/office/drawing/2014/main" id="{2DB6BDC2-D18B-4AF7-9B33-2FB86D67A64A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2002390" y="4154796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CB9D855A-B11D-44DC-BBE1-7BA68BD18E68}"/>
              </a:ext>
            </a:extLst>
          </p:cNvPr>
          <p:cNvSpPr/>
          <p:nvPr userDrawn="1"/>
        </p:nvSpPr>
        <p:spPr>
          <a:xfrm>
            <a:off x="1947081" y="4100189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Picture Placeholder 9">
            <a:extLst>
              <a:ext uri="{FF2B5EF4-FFF2-40B4-BE49-F238E27FC236}">
                <a16:creationId xmlns:a16="http://schemas.microsoft.com/office/drawing/2014/main" id="{D12B69C6-4468-4017-A141-0864B9065E88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4422929" y="2319234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E874C203-B833-4D0D-9674-D25DFA3F9606}"/>
              </a:ext>
            </a:extLst>
          </p:cNvPr>
          <p:cNvSpPr/>
          <p:nvPr userDrawn="1"/>
        </p:nvSpPr>
        <p:spPr>
          <a:xfrm>
            <a:off x="4367620" y="2264627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Picture Placeholder 9">
            <a:extLst>
              <a:ext uri="{FF2B5EF4-FFF2-40B4-BE49-F238E27FC236}">
                <a16:creationId xmlns:a16="http://schemas.microsoft.com/office/drawing/2014/main" id="{0B83E94D-7A2E-4F82-9F6F-414BB1EE1F9D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4422929" y="4146775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454DE692-CD53-4D36-9E21-EDBFA9779183}"/>
              </a:ext>
            </a:extLst>
          </p:cNvPr>
          <p:cNvSpPr/>
          <p:nvPr userDrawn="1"/>
        </p:nvSpPr>
        <p:spPr>
          <a:xfrm>
            <a:off x="4367620" y="4092168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Picture Placeholder 9">
            <a:extLst>
              <a:ext uri="{FF2B5EF4-FFF2-40B4-BE49-F238E27FC236}">
                <a16:creationId xmlns:a16="http://schemas.microsoft.com/office/drawing/2014/main" id="{722A2533-C7FE-4FF8-88EA-CC5A72E587E0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6843468" y="2323944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60564730-564F-4992-974D-020B105689EE}"/>
              </a:ext>
            </a:extLst>
          </p:cNvPr>
          <p:cNvSpPr/>
          <p:nvPr userDrawn="1"/>
        </p:nvSpPr>
        <p:spPr>
          <a:xfrm>
            <a:off x="6788159" y="2269337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Picture Placeholder 9">
            <a:extLst>
              <a:ext uri="{FF2B5EF4-FFF2-40B4-BE49-F238E27FC236}">
                <a16:creationId xmlns:a16="http://schemas.microsoft.com/office/drawing/2014/main" id="{3FF1C129-85E6-40AA-8026-14C47F0F038C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6843468" y="4151485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3E7D63A3-3C58-4F80-B353-C26650B97F55}"/>
              </a:ext>
            </a:extLst>
          </p:cNvPr>
          <p:cNvSpPr/>
          <p:nvPr userDrawn="1"/>
        </p:nvSpPr>
        <p:spPr>
          <a:xfrm>
            <a:off x="6788159" y="4096878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Picture Placeholder 9">
            <a:extLst>
              <a:ext uri="{FF2B5EF4-FFF2-40B4-BE49-F238E27FC236}">
                <a16:creationId xmlns:a16="http://schemas.microsoft.com/office/drawing/2014/main" id="{C78943C0-07AD-428D-A010-64CDDC815654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9264007" y="2315923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44D0D2B8-EB2F-407A-A7DF-29BF878D0C97}"/>
              </a:ext>
            </a:extLst>
          </p:cNvPr>
          <p:cNvSpPr/>
          <p:nvPr userDrawn="1"/>
        </p:nvSpPr>
        <p:spPr>
          <a:xfrm>
            <a:off x="9208698" y="2261316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Picture Placeholder 9">
            <a:extLst>
              <a:ext uri="{FF2B5EF4-FFF2-40B4-BE49-F238E27FC236}">
                <a16:creationId xmlns:a16="http://schemas.microsoft.com/office/drawing/2014/main" id="{9F5D0399-2186-4D0F-B2B6-FB29536013E2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9264007" y="4143464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A161A1AC-702C-4209-BE7C-E51F7434B5B5}"/>
              </a:ext>
            </a:extLst>
          </p:cNvPr>
          <p:cNvSpPr/>
          <p:nvPr userDrawn="1"/>
        </p:nvSpPr>
        <p:spPr>
          <a:xfrm>
            <a:off x="9208698" y="4088857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8ADA00ED-298B-444A-A7F5-508EDBA56F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2698" y="1187753"/>
            <a:ext cx="7286604" cy="634323"/>
          </a:xfrm>
        </p:spPr>
        <p:txBody>
          <a:bodyPr anchor="t">
            <a:normAutofit/>
          </a:bodyPr>
          <a:lstStyle>
            <a:lvl1pPr algn="ctr">
              <a:lnSpc>
                <a:spcPct val="125000"/>
              </a:lnSpc>
              <a:defRPr sz="2800"/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9778866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FBC2989-2CED-47FB-8D23-FF60F2561EA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A429704-4AB7-47AB-8C1F-4C2E4C99A1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348280-3106-454C-9D69-9BD1267B18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426433-6916-408B-BE80-EB35C6930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37D1BF6-CA32-48D3-B8AE-5D5C621A7E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F57E488F-AD89-4213-9093-5646DF323A2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00511" y="4114240"/>
            <a:ext cx="2382386" cy="61370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all" spc="2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E31C9DEB-43A3-4514-9EB8-2CE147497B9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00511" y="4733168"/>
            <a:ext cx="2382386" cy="8579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254EC399-E62D-401A-936C-2B26F8265F1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84039" y="4114240"/>
            <a:ext cx="2382386" cy="61370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all" spc="200" baseline="0">
                <a:solidFill>
                  <a:schemeClr val="accent3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4F49DC18-7C09-4FFC-98BF-DC17FCE6223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584039" y="4733168"/>
            <a:ext cx="2382386" cy="8579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9D21F281-5009-4E28-B34E-218C36B33AB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67567" y="4114240"/>
            <a:ext cx="2382386" cy="61370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75C2A3FB-F206-4ED3-A8BF-712D66D52D2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67567" y="4733168"/>
            <a:ext cx="2382386" cy="8579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433D1544-1248-444D-B0AC-C5B22E1D263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951094" y="4114240"/>
            <a:ext cx="2382386" cy="61370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all" spc="200" baseline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9F4FDF38-0969-49B5-BE15-AB7D41B68D2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951094" y="4733168"/>
            <a:ext cx="2382386" cy="8579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A749E3E6-EB0F-4108-9196-2A2DDD63E22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285758" y="239917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None/>
              <a:defRPr sz="2800" cap="all" spc="1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CA8E4A5D-4A2C-4FCA-9886-11A6692866A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52814" y="239917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buNone/>
              <a:defRPr sz="2800" cap="all" spc="1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D12F1290-6B4C-49B8-BC26-3B433534C3F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336341" y="239917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buNone/>
              <a:defRPr sz="2800" cap="all" spc="100" baseline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0E60E704-AD01-4048-8D70-3F4CA25DA63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969286" y="239917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buNone/>
              <a:defRPr sz="2800" cap="all" spc="100" baseline="0">
                <a:solidFill>
                  <a:schemeClr val="accent3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4CB251EF-EB2B-4D32-A321-FEC37EAB8D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3750" y="715939"/>
            <a:ext cx="4864608" cy="365760"/>
          </a:xfrm>
        </p:spPr>
        <p:txBody>
          <a:bodyPr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77917327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D2CF4D42-6C74-47FD-8195-943D55ADA87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275658-2C01-4217-AE99-DF0FDFFE43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913D93-CECF-4647-8DC2-8F7DD04E7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C60507-1EAA-4632-9D67-1BD599F4F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2754639B-AD71-425C-BF07-356C0F14C9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353381"/>
            <a:ext cx="5622878" cy="4151236"/>
          </a:xfrm>
          <a:solidFill>
            <a:schemeClr val="accent3">
              <a:alpha val="90000"/>
            </a:schemeClr>
          </a:solidFill>
        </p:spPr>
        <p:txBody>
          <a:bodyPr vert="horz" lIns="649224" tIns="749808" rIns="91440" bIns="45720" rtlCol="0" anchor="t">
            <a:noAutofit/>
          </a:bodyPr>
          <a:lstStyle>
            <a:lvl1pPr>
              <a:defRPr lang="en-US" sz="2800">
                <a:ln w="19050">
                  <a:solidFill>
                    <a:schemeClr val="bg1"/>
                  </a:solidFill>
                </a:ln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0"/>
              </a:spcBef>
              <a:buFont typeface="Arial" panose="020B0604020202020204" pitchFamily="34" charset="0"/>
            </a:pPr>
            <a:r>
              <a:rPr lang="en-US"/>
              <a:t>Click to add title</a:t>
            </a:r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64CF3C46-90B8-467D-9D50-086B9135701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77993" y="2689071"/>
            <a:ext cx="4567209" cy="2212496"/>
          </a:xfrm>
        </p:spPr>
        <p:txBody>
          <a:bodyPr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1718030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903111"/>
      </p:ext>
    </p:extLst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730215"/>
      </p:ext>
    </p:extLst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326558"/>
      </p:ext>
    </p:extLst>
  </p:cSld>
  <p:clrMapOvr>
    <a:masterClrMapping/>
  </p:clrMapOvr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651151"/>
      </p:ext>
    </p:extLst>
  </p:cSld>
  <p:clrMapOvr>
    <a:masterClrMapping/>
  </p:clrMapOvr>
  <p:hf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699059"/>
      </p:ext>
    </p:extLst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784676"/>
      </p:ext>
    </p:extLst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theme" Target="../theme/theme1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image" Target="../media/image5.png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r>
              <a:rPr lang="en-US"/>
              <a:t>8/06/20XX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r>
              <a:rPr lang="en-US"/>
              <a:t>PITCH DECK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02E4C0-AD5E-4E8C-9F21-7CCE474BDC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3081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  <p:sldLayoutId id="2147483705" r:id="rId15"/>
    <p:sldLayoutId id="2147483706" r:id="rId16"/>
    <p:sldLayoutId id="2147483707" r:id="rId17"/>
    <p:sldLayoutId id="2147483708" r:id="rId18"/>
    <p:sldLayoutId id="2147483709" r:id="rId19"/>
    <p:sldLayoutId id="2147483710" r:id="rId20"/>
    <p:sldLayoutId id="2147483711" r:id="rId21"/>
    <p:sldLayoutId id="2147483712" r:id="rId22"/>
    <p:sldLayoutId id="2147483713" r:id="rId23"/>
    <p:sldLayoutId id="2147483714" r:id="rId24"/>
    <p:sldLayoutId id="2147483650" r:id="rId25"/>
    <p:sldLayoutId id="2147483651" r:id="rId26"/>
    <p:sldLayoutId id="2147483654" r:id="rId27"/>
    <p:sldLayoutId id="2147483657" r:id="rId28"/>
    <p:sldLayoutId id="2147483658" r:id="rId29"/>
    <p:sldLayoutId id="2147483659" r:id="rId30"/>
    <p:sldLayoutId id="2147483661" r:id="rId31"/>
    <p:sldLayoutId id="2147483663" r:id="rId32"/>
    <p:sldLayoutId id="2147483664" r:id="rId33"/>
    <p:sldLayoutId id="2147483665" r:id="rId34"/>
    <p:sldLayoutId id="2147483666" r:id="rId35"/>
    <p:sldLayoutId id="2147483667" r:id="rId36"/>
    <p:sldLayoutId id="2147483668" r:id="rId37"/>
    <p:sldLayoutId id="2147483669" r:id="rId38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6.jpe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3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3FA78F71-A27A-24E8-CEB7-48E9ED44CC3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4283" r="4283"/>
          <a:stretch/>
        </p:blipFill>
        <p:spPr>
          <a:xfrm flipH="1">
            <a:off x="194003" y="2019490"/>
            <a:ext cx="5507421" cy="4340871"/>
          </a:xfrm>
          <a:prstGeom prst="roundRect">
            <a:avLst/>
          </a:prstGeom>
          <a:effectLst>
            <a:reflection blurRad="6350" stA="50000" endA="300" endPos="38500" dist="50800" dir="5400000" sy="-100000" algn="bl" rotWithShape="0"/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F3A6E71-425B-427D-9DF5-DE8C0EE274B5}"/>
              </a:ext>
            </a:extLst>
          </p:cNvPr>
          <p:cNvSpPr txBox="1"/>
          <p:nvPr/>
        </p:nvSpPr>
        <p:spPr>
          <a:xfrm>
            <a:off x="5881512" y="2251061"/>
            <a:ext cx="6691488" cy="3877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200" b="1" u="sng" spc="600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Bright" panose="02040602050505020304" pitchFamily="18" charset="0"/>
              </a:rPr>
              <a:t>GROUP-4</a:t>
            </a:r>
          </a:p>
          <a:p>
            <a:pPr>
              <a:lnSpc>
                <a:spcPct val="200000"/>
              </a:lnSpc>
            </a:pPr>
            <a:r>
              <a:rPr lang="en-US" sz="22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Bright" panose="02040602050505020304" pitchFamily="18" charset="0"/>
              </a:rPr>
              <a:t>SAI HARSHA VARDHAN REDDY KOLAN</a:t>
            </a:r>
          </a:p>
          <a:p>
            <a:pPr>
              <a:lnSpc>
                <a:spcPct val="200000"/>
              </a:lnSpc>
            </a:pPr>
            <a:r>
              <a:rPr lang="en-US" sz="22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Bright" panose="02040602050505020304" pitchFamily="18" charset="0"/>
              </a:rPr>
              <a:t>VEERA VENKATA SAI KALYAN KAPARAJU</a:t>
            </a:r>
          </a:p>
          <a:p>
            <a:pPr>
              <a:lnSpc>
                <a:spcPct val="200000"/>
              </a:lnSpc>
            </a:pPr>
            <a:r>
              <a:rPr lang="en-US" sz="22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Bright" panose="02040602050505020304" pitchFamily="18" charset="0"/>
              </a:rPr>
              <a:t>KRISHNA PRIYA VALLURUPALLI</a:t>
            </a:r>
          </a:p>
          <a:p>
            <a:pPr>
              <a:lnSpc>
                <a:spcPct val="200000"/>
              </a:lnSpc>
            </a:pPr>
            <a:r>
              <a:rPr lang="en-US" sz="22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Bright" panose="02040602050505020304" pitchFamily="18" charset="0"/>
              </a:rPr>
              <a:t>MOUNIKA DEVI NALLAPARAJU</a:t>
            </a:r>
          </a:p>
          <a:p>
            <a:pPr>
              <a:lnSpc>
                <a:spcPct val="200000"/>
              </a:lnSpc>
            </a:pPr>
            <a:r>
              <a:rPr lang="en-US" sz="22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Bright" panose="02040602050505020304" pitchFamily="18" charset="0"/>
              </a:rPr>
              <a:t>HARSHINI JAMPANA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F7C861D-C502-47C3-9FC0-79E55DD651D7}"/>
              </a:ext>
            </a:extLst>
          </p:cNvPr>
          <p:cNvSpPr/>
          <p:nvPr/>
        </p:nvSpPr>
        <p:spPr>
          <a:xfrm>
            <a:off x="-133856" y="0"/>
            <a:ext cx="12459711" cy="177356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threePt" dir="t"/>
            </a:scene3d>
            <a:sp3d extrusionH="57150">
              <a:bevelT h="25400" prst="softRound"/>
            </a:sp3d>
          </a:bodyPr>
          <a:lstStyle/>
          <a:p>
            <a:pPr algn="ctr">
              <a:lnSpc>
                <a:spcPct val="150000"/>
              </a:lnSpc>
            </a:pPr>
            <a:r>
              <a:rPr lang="en-IN" sz="3700" b="1" spc="300" dirty="0">
                <a:ln w="0"/>
                <a:solidFill>
                  <a:schemeClr val="tx1">
                    <a:lumMod val="95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  <a:latin typeface="Lucida Bright" panose="02040602050505020304" pitchFamily="18" charset="0"/>
                <a:ea typeface="Baskerville" panose="02020502070401020303" pitchFamily="18" charset="0"/>
                <a:cs typeface="Times New Roman"/>
              </a:rPr>
              <a:t>Advanced Stock Prediction Using Fin Bert &amp; Semantic Search</a:t>
            </a:r>
            <a:endParaRPr lang="te-IN" sz="3700" b="1" spc="300" dirty="0">
              <a:ln w="0"/>
              <a:solidFill>
                <a:schemeClr val="tx1">
                  <a:lumMod val="95000"/>
                </a:schemeClr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838361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0D6E97-0DB9-0BEA-4FE7-12C77E9CBA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3" y="36068"/>
            <a:ext cx="12190717" cy="985791"/>
          </a:xfrm>
        </p:spPr>
        <p:txBody>
          <a:bodyPr/>
          <a:lstStyle/>
          <a:p>
            <a:r>
              <a:rPr lang="en-US" sz="5000" dirty="0"/>
              <a:t>Conclusion &amp; Future Work</a:t>
            </a:r>
            <a:endParaRPr lang="en-IN" sz="5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A33DB3-BBCF-23C7-42B7-E684E517AD4F}"/>
              </a:ext>
            </a:extLst>
          </p:cNvPr>
          <p:cNvSpPr txBox="1"/>
          <p:nvPr/>
        </p:nvSpPr>
        <p:spPr>
          <a:xfrm>
            <a:off x="598420" y="884191"/>
            <a:ext cx="11098280" cy="59490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0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Bright" panose="02040602050505020304" pitchFamily="18" charset="0"/>
              </a:rPr>
              <a:t>Performance Improvement From LSTM To Fin-Bert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latin typeface="Lucida Bright" panose="02040602050505020304" pitchFamily="18" charset="0"/>
              </a:rPr>
              <a:t>Loss (MSE) Improvement: 0.44366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latin typeface="Lucida Bright" panose="02040602050505020304" pitchFamily="18" charset="0"/>
              </a:rPr>
              <a:t>RMSE Improvement: 0.23075</a:t>
            </a:r>
          </a:p>
          <a:p>
            <a:pPr algn="just">
              <a:lnSpc>
                <a:spcPct val="150000"/>
              </a:lnSpc>
            </a:pPr>
            <a:r>
              <a:rPr lang="en-IN" sz="20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Bright" panose="02040602050505020304" pitchFamily="18" charset="0"/>
              </a:rPr>
              <a:t>Future Improvements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Lucida Bright" panose="02040602050505020304" pitchFamily="18" charset="0"/>
              </a:rPr>
              <a:t>Integrate APIs like Polygon API for live stock prices and Bing Search News or Yahoo Finance API for up-to-date financial news.</a:t>
            </a:r>
            <a:endParaRPr lang="en-IN" b="1" dirty="0">
              <a:latin typeface="Lucida Bright" panose="02040602050505020304" pitchFamily="18" charset="0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Lucida Bright" panose="02040602050505020304" pitchFamily="18" charset="0"/>
              </a:rPr>
              <a:t>Build robust data pipelines to automate the ingestion and preprocessing of real-time data for seamless model updates.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Lucida Bright" panose="02040602050505020304" pitchFamily="18" charset="0"/>
              </a:rPr>
              <a:t>Incorporate Retrieval-Augmented Generation (RAG) systems to enhance insights by combining live data retrieval with the model's responses.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Lucida Bright" panose="02040602050505020304" pitchFamily="18" charset="0"/>
              </a:rPr>
              <a:t>Design and develop a user-friendly web application to serve as the interface, enabling users to interact with the model and access real-time insights.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Lucida Bright" panose="02040602050505020304" pitchFamily="18" charset="0"/>
              </a:rPr>
              <a:t>When working with similarity search we can use  IVF (Inverted File Index) or HNSW (Hierarchical Navigable Small World) algorithms to improve speed for large datasets.</a:t>
            </a:r>
            <a:endParaRPr lang="en-IN" dirty="0">
              <a:latin typeface="Lucida Bright" panose="02040602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74088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Stock Market Ticker 1 (3 Versions) | Motion Graphics - Videohive template  on Make a GIF">
            <a:extLst>
              <a:ext uri="{FF2B5EF4-FFF2-40B4-BE49-F238E27FC236}">
                <a16:creationId xmlns:a16="http://schemas.microsoft.com/office/drawing/2014/main" id="{6E850342-24D3-41A1-BC0E-8F5B8011D91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alphaModFix amt="2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8299" y="42637"/>
            <a:ext cx="12230299" cy="7488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D4FE13D-FAFA-49AC-A113-E917401DD9C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211705" y="4602867"/>
            <a:ext cx="7800288" cy="2212496"/>
          </a:xfrm>
        </p:spPr>
        <p:txBody>
          <a:bodyPr/>
          <a:lstStyle/>
          <a:p>
            <a:r>
              <a:rPr lang="en-US" sz="3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- GROUP 4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1F967A96-6B86-484C-8592-14A44DA72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E8CD035-5D70-4990-AC95-1AC63859B530}"/>
              </a:ext>
            </a:extLst>
          </p:cNvPr>
          <p:cNvSpPr/>
          <p:nvPr/>
        </p:nvSpPr>
        <p:spPr>
          <a:xfrm>
            <a:off x="3573896" y="2179935"/>
            <a:ext cx="4637809" cy="116955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70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Thank you</a:t>
            </a:r>
            <a:endParaRPr lang="te-IN" sz="70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056969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This may contain: a man sitting at a desk in an office with lots of monitors and screens on the wall">
            <a:extLst>
              <a:ext uri="{FF2B5EF4-FFF2-40B4-BE49-F238E27FC236}">
                <a16:creationId xmlns:a16="http://schemas.microsoft.com/office/drawing/2014/main" id="{A2B99D52-50D5-4DC5-A832-6710CB8BAF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57628"/>
            <a:ext cx="12192000" cy="7077528"/>
          </a:xfrm>
          <a:prstGeom prst="rect">
            <a:avLst/>
          </a:prstGeom>
          <a:noFill/>
          <a:effectLst>
            <a:reflection endPos="0" dist="508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85F4B4-31EC-4AE6-A166-6FE4AD642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z="1800" smtClean="0"/>
              <a:pPr/>
              <a:t>2</a:t>
            </a:fld>
            <a:endParaRPr lang="en-US" sz="1800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B27C4FF5-17CE-4A2F-A697-CF05BAABED5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25764" y="1963581"/>
            <a:ext cx="8268961" cy="1640320"/>
          </a:xfrm>
          <a:noFill/>
        </p:spPr>
        <p:txBody>
          <a:bodyPr>
            <a:noAutofit/>
          </a:bodyPr>
          <a:lstStyle/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en-US" sz="1500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RISK REDUCTION, PROFIT MAXIMIZATION</a:t>
            </a:r>
          </a:p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en-US" sz="15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+mj-lt"/>
              </a:rPr>
              <a:t>UTILIZING ADVANCED MODELS CAN HELP MITIGATE RISKS AND IDENTIFY PROFITABLE OPPORTUNITIES.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5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+mj-lt"/>
              </a:rPr>
              <a:t>MACHINE LEARNING MODELS OFFER SUPERIOR DECISION-MAKING THROUGH DATA-DRIVEN INSIGHTS.</a:t>
            </a:r>
          </a:p>
        </p:txBody>
      </p:sp>
      <p:sp>
        <p:nvSpPr>
          <p:cNvPr id="33" name="Title 32">
            <a:extLst>
              <a:ext uri="{FF2B5EF4-FFF2-40B4-BE49-F238E27FC236}">
                <a16:creationId xmlns:a16="http://schemas.microsoft.com/office/drawing/2014/main" id="{4F4C28E4-6D60-402B-8F22-B1AED571D9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282" y="1759144"/>
            <a:ext cx="3517200" cy="1640320"/>
          </a:xfrm>
        </p:spPr>
        <p:txBody>
          <a:bodyPr>
            <a:normAutofit/>
          </a:bodyPr>
          <a:lstStyle/>
          <a:p>
            <a:pPr algn="ctr"/>
            <a:r>
              <a:rPr lang="en-US" sz="40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MOTIVATION</a:t>
            </a:r>
            <a:endParaRPr lang="en-US" sz="4000" dirty="0"/>
          </a:p>
        </p:txBody>
      </p:sp>
      <p:sp>
        <p:nvSpPr>
          <p:cNvPr id="16" name="Text Placeholder 27">
            <a:extLst>
              <a:ext uri="{FF2B5EF4-FFF2-40B4-BE49-F238E27FC236}">
                <a16:creationId xmlns:a16="http://schemas.microsoft.com/office/drawing/2014/main" id="{B0138788-F024-4CBD-B753-D67A2E49FAB8}"/>
              </a:ext>
            </a:extLst>
          </p:cNvPr>
          <p:cNvSpPr txBox="1">
            <a:spLocks/>
          </p:cNvSpPr>
          <p:nvPr/>
        </p:nvSpPr>
        <p:spPr>
          <a:xfrm>
            <a:off x="3656900" y="3522567"/>
            <a:ext cx="8798036" cy="3468574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cap="all" spc="200" baseline="0">
                <a:solidFill>
                  <a:schemeClr val="accent5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en-US" sz="1500" b="1" dirty="0">
                <a:solidFill>
                  <a:schemeClr val="bg1">
                    <a:lumMod val="95000"/>
                  </a:schemeClr>
                </a:solidFill>
              </a:rPr>
              <a:t>Limitations of Traditional Models (Holt-Winters &amp; ARIMA)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5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Conventional models, like Holt-Winters and ARIMA, struggle to capture non-linear relationships and external shocks, as they rely heavily on historical data and trends. This makes them less adaptable to real-time market shifts driven by external factors like sentiment and geopolitical events.</a:t>
            </a:r>
          </a:p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en-US" sz="15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While effective for trends and seasonality, these models lack the flexibility needed to respond quickly to short-term volatility, limiting their ability to navigate complex, rapidly changing market conditions.</a:t>
            </a:r>
          </a:p>
        </p:txBody>
      </p:sp>
      <p:sp>
        <p:nvSpPr>
          <p:cNvPr id="29" name="Text Placeholder 21">
            <a:extLst>
              <a:ext uri="{FF2B5EF4-FFF2-40B4-BE49-F238E27FC236}">
                <a16:creationId xmlns:a16="http://schemas.microsoft.com/office/drawing/2014/main" id="{9F7D1AB7-EF41-46AF-AB0A-FC54A6CFB36B}"/>
              </a:ext>
            </a:extLst>
          </p:cNvPr>
          <p:cNvSpPr txBox="1">
            <a:spLocks/>
          </p:cNvSpPr>
          <p:nvPr/>
        </p:nvSpPr>
        <p:spPr>
          <a:xfrm>
            <a:off x="3941167" y="264188"/>
            <a:ext cx="8466733" cy="1371852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cap="all" spc="200" baseline="0">
                <a:solidFill>
                  <a:schemeClr val="accent5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en-US" sz="1500" b="1" dirty="0">
                <a:solidFill>
                  <a:schemeClr val="bg1">
                    <a:lumMod val="95000"/>
                  </a:schemeClr>
                </a:solidFill>
              </a:rPr>
              <a:t>Navigating Market Volatility</a:t>
            </a:r>
          </a:p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en-US" sz="15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Markets are inherently unpredictable due to numerous influencing factors.</a:t>
            </a:r>
          </a:p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en-US" sz="15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Uncertainty is driven by both internal market dynamics and external events, making risk management crucial.</a:t>
            </a:r>
          </a:p>
        </p:txBody>
      </p:sp>
    </p:spTree>
    <p:extLst>
      <p:ext uri="{BB962C8B-B14F-4D97-AF65-F5344CB8AC3E}">
        <p14:creationId xmlns:p14="http://schemas.microsoft.com/office/powerpoint/2010/main" val="414789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2000"/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0" dur="20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3" dur="20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6" dur="20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uiExpand="1" build="allAtOnce"/>
      <p:bldP spid="33" grpId="0"/>
      <p:bldP spid="16" grpId="0"/>
      <p:bldP spid="2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This may contain: an abstract image of sound waves in blue and black">
            <a:extLst>
              <a:ext uri="{FF2B5EF4-FFF2-40B4-BE49-F238E27FC236}">
                <a16:creationId xmlns:a16="http://schemas.microsoft.com/office/drawing/2014/main" id="{079B6D99-9DF4-450F-A551-48CA1B042B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85F4B4-31EC-4AE6-A166-6FE4AD642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z="1800" smtClean="0"/>
              <a:pPr/>
              <a:t>3</a:t>
            </a:fld>
            <a:endParaRPr lang="en-US" sz="1800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B27C4FF5-17CE-4A2F-A697-CF05BAABED5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825765" y="2716229"/>
            <a:ext cx="7955251" cy="1066294"/>
          </a:xfrm>
          <a:noFill/>
        </p:spPr>
        <p:txBody>
          <a:bodyPr>
            <a:noAutofit/>
          </a:bodyPr>
          <a:lstStyle/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q"/>
            </a:pPr>
            <a:r>
              <a:rPr lang="en-US" sz="18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How does the rise of transformer models address the limitations of traditional deep learning approaches?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D8965C87-7536-4E22-B0DD-FE276F346F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25763" y="544891"/>
            <a:ext cx="8145520" cy="1066294"/>
          </a:xfrm>
          <a:noFill/>
        </p:spPr>
        <p:txBody>
          <a:bodyPr>
            <a:noAutofit/>
          </a:bodyPr>
          <a:lstStyle/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q"/>
            </a:pPr>
            <a:r>
              <a:rPr lang="en-US" sz="18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CAN NEWS DATA BE INCORPORATED INTO PREDICTIVE MODELS FOR ACCURATE FORECASTING?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864E06E4-A832-49D6-9243-19E0E901EF2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825765" y="1476111"/>
            <a:ext cx="7955251" cy="1266551"/>
          </a:xfrm>
          <a:noFill/>
        </p:spPr>
        <p:txBody>
          <a:bodyPr>
            <a:noAutofit/>
          </a:bodyPr>
          <a:lstStyle/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q"/>
            </a:pPr>
            <a:r>
              <a:rPr lang="en-US" sz="18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DEEP LEARNING METHODS CAN BE APPLIED TO TEXT DATA FOR PREDICTING STOCK MOVEMENTS AND WHAT ARE ITS LIMITATIONS?</a:t>
            </a:r>
          </a:p>
        </p:txBody>
      </p:sp>
      <p:sp>
        <p:nvSpPr>
          <p:cNvPr id="33" name="Title 32">
            <a:extLst>
              <a:ext uri="{FF2B5EF4-FFF2-40B4-BE49-F238E27FC236}">
                <a16:creationId xmlns:a16="http://schemas.microsoft.com/office/drawing/2014/main" id="{4F4C28E4-6D60-402B-8F22-B1AED571D9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360" y="2429216"/>
            <a:ext cx="3605046" cy="1640320"/>
          </a:xfrm>
        </p:spPr>
        <p:txBody>
          <a:bodyPr>
            <a:normAutofit/>
          </a:bodyPr>
          <a:lstStyle/>
          <a:p>
            <a:pPr algn="ctr"/>
            <a:r>
              <a:rPr lang="en-US" sz="32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RESEARCH QUESTIONS </a:t>
            </a:r>
            <a:endParaRPr lang="en-US" sz="3000" dirty="0"/>
          </a:p>
        </p:txBody>
      </p:sp>
      <p:sp>
        <p:nvSpPr>
          <p:cNvPr id="15" name="Text Placeholder 27">
            <a:extLst>
              <a:ext uri="{FF2B5EF4-FFF2-40B4-BE49-F238E27FC236}">
                <a16:creationId xmlns:a16="http://schemas.microsoft.com/office/drawing/2014/main" id="{88B86C58-2ACF-49A6-86FD-772950AA1A92}"/>
              </a:ext>
            </a:extLst>
          </p:cNvPr>
          <p:cNvSpPr txBox="1">
            <a:spLocks/>
          </p:cNvSpPr>
          <p:nvPr/>
        </p:nvSpPr>
        <p:spPr>
          <a:xfrm>
            <a:off x="3825765" y="3932531"/>
            <a:ext cx="7955253" cy="921199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cap="all" spc="200" baseline="0">
                <a:solidFill>
                  <a:schemeClr val="accent5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q"/>
            </a:pPr>
            <a:r>
              <a:rPr lang="en-US" sz="18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How can transformer models suitable for text generation be adopted for numerical stock forecast?</a:t>
            </a:r>
          </a:p>
        </p:txBody>
      </p:sp>
      <p:sp>
        <p:nvSpPr>
          <p:cNvPr id="16" name="Text Placeholder 27">
            <a:extLst>
              <a:ext uri="{FF2B5EF4-FFF2-40B4-BE49-F238E27FC236}">
                <a16:creationId xmlns:a16="http://schemas.microsoft.com/office/drawing/2014/main" id="{B0138788-F024-4CBD-B753-D67A2E49FAB8}"/>
              </a:ext>
            </a:extLst>
          </p:cNvPr>
          <p:cNvSpPr txBox="1">
            <a:spLocks/>
          </p:cNvSpPr>
          <p:nvPr/>
        </p:nvSpPr>
        <p:spPr>
          <a:xfrm>
            <a:off x="3825763" y="5049991"/>
            <a:ext cx="7955253" cy="1205156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cap="all" spc="200" baseline="0">
                <a:solidFill>
                  <a:schemeClr val="accent5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q"/>
            </a:pPr>
            <a:r>
              <a:rPr lang="en-US" sz="18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Are there methods available to effectively filter relevant financial news pertaining to stocks from the extensive volume of market-related information?</a:t>
            </a:r>
          </a:p>
        </p:txBody>
      </p:sp>
    </p:spTree>
    <p:extLst>
      <p:ext uri="{BB962C8B-B14F-4D97-AF65-F5344CB8AC3E}">
        <p14:creationId xmlns:p14="http://schemas.microsoft.com/office/powerpoint/2010/main" val="388332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p"/>
      <p:bldP spid="22" grpId="0" build="p"/>
      <p:bldP spid="28" grpId="0" build="p"/>
      <p:bldP spid="33" grpId="0"/>
      <p:bldP spid="1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This may contain: a man sitting in front of a computer surrounded by stacks of data">
            <a:extLst>
              <a:ext uri="{FF2B5EF4-FFF2-40B4-BE49-F238E27FC236}">
                <a16:creationId xmlns:a16="http://schemas.microsoft.com/office/drawing/2014/main" id="{A9F267D1-5C83-440D-8F3C-F8C5223BF3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2205"/>
            <a:ext cx="12280900" cy="6870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D08226-4335-4EA1-9B2D-CDE1FBD8D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7D1AD01D-1F03-4995-A821-FA842C4F9E7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51910" y="5441999"/>
            <a:ext cx="2617018" cy="1096913"/>
          </a:xfrm>
        </p:spPr>
        <p:txBody>
          <a:bodyPr>
            <a:normAutofit/>
          </a:bodyPr>
          <a:lstStyle/>
          <a:p>
            <a:pPr algn="l"/>
            <a:r>
              <a:rPr lang="en-ZA" sz="16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6000+ company’s Stock prices fetched using polygon API. </a:t>
            </a:r>
            <a:endParaRPr lang="en-US" sz="16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842BC471-A2E1-4473-9B5A-6D7A21B6A88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20734" y="2559463"/>
            <a:ext cx="2383764" cy="1126085"/>
          </a:xfrm>
        </p:spPr>
        <p:txBody>
          <a:bodyPr>
            <a:noAutofit/>
          </a:bodyPr>
          <a:lstStyle/>
          <a:p>
            <a:pPr algn="l"/>
            <a:r>
              <a:rPr lang="en-US" sz="16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6000+ companies stocks news sourced from Kaggle from year 2009 -2021 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BC8E429F-3480-43BC-8DF1-ED254868233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670349" y="5046173"/>
            <a:ext cx="3328024" cy="341266"/>
          </a:xfrm>
        </p:spPr>
        <p:txBody>
          <a:bodyPr>
            <a:noAutofit/>
          </a:bodyPr>
          <a:lstStyle/>
          <a:p>
            <a:r>
              <a:rPr lang="en-US" sz="2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Data pre-processing</a:t>
            </a:r>
            <a:endParaRPr lang="te-IN" sz="20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111" name="Title 110">
            <a:extLst>
              <a:ext uri="{FF2B5EF4-FFF2-40B4-BE49-F238E27FC236}">
                <a16:creationId xmlns:a16="http://schemas.microsoft.com/office/drawing/2014/main" id="{CC9F3600-2711-4A49-8018-C4671B5615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2303" y="295729"/>
            <a:ext cx="7286605" cy="634323"/>
          </a:xfrm>
        </p:spPr>
        <p:txBody>
          <a:bodyPr>
            <a:noAutofit/>
          </a:bodyPr>
          <a:lstStyle/>
          <a:p>
            <a:r>
              <a:rPr lang="en-US" sz="44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SOURCE</a:t>
            </a:r>
            <a:endParaRPr lang="en-US" sz="4400" dirty="0"/>
          </a:p>
        </p:txBody>
      </p:sp>
      <p:pic>
        <p:nvPicPr>
          <p:cNvPr id="8196" name="Picture 4" descr="How I used kaggle to gain and enhance data analytics skill for data analyst  job | Kaggle">
            <a:extLst>
              <a:ext uri="{FF2B5EF4-FFF2-40B4-BE49-F238E27FC236}">
                <a16:creationId xmlns:a16="http://schemas.microsoft.com/office/drawing/2014/main" id="{8119BA6A-092C-4088-8A5E-751ED36D53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910" y="1622077"/>
            <a:ext cx="2404784" cy="634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Polygon.io Logo &amp; Brand Assets (SVG ...">
            <a:extLst>
              <a:ext uri="{FF2B5EF4-FFF2-40B4-BE49-F238E27FC236}">
                <a16:creationId xmlns:a16="http://schemas.microsoft.com/office/drawing/2014/main" id="{20CEAE63-5104-4172-B90A-E114CECAC3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929" y="4445420"/>
            <a:ext cx="2383765" cy="790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Connector: Curved 15">
            <a:extLst>
              <a:ext uri="{FF2B5EF4-FFF2-40B4-BE49-F238E27FC236}">
                <a16:creationId xmlns:a16="http://schemas.microsoft.com/office/drawing/2014/main" id="{230F85B6-F1B8-4056-8D62-CF98A7A29755}"/>
              </a:ext>
            </a:extLst>
          </p:cNvPr>
          <p:cNvCxnSpPr>
            <a:cxnSpLocks/>
            <a:stCxn id="8198" idx="3"/>
            <a:endCxn id="8200" idx="1"/>
          </p:cNvCxnSpPr>
          <p:nvPr/>
        </p:nvCxnSpPr>
        <p:spPr>
          <a:xfrm flipV="1">
            <a:off x="2856694" y="3743759"/>
            <a:ext cx="2479372" cy="1096913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8200" name="Picture 8" descr="Data Processing icons for free download | Freepik">
            <a:extLst>
              <a:ext uri="{FF2B5EF4-FFF2-40B4-BE49-F238E27FC236}">
                <a16:creationId xmlns:a16="http://schemas.microsoft.com/office/drawing/2014/main" id="{93A1C92A-44E9-442B-B069-A7392C7EF2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6066" y="2839220"/>
            <a:ext cx="1809077" cy="1809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4" name="Picture 12" descr="Final, report, analytics, business ...">
            <a:extLst>
              <a:ext uri="{FF2B5EF4-FFF2-40B4-BE49-F238E27FC236}">
                <a16:creationId xmlns:a16="http://schemas.microsoft.com/office/drawing/2014/main" id="{D3D7F90D-9BAF-4229-8232-07FD703E2A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8599" y="2840219"/>
            <a:ext cx="1605201" cy="1605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8FD44F21-5F2B-44FD-AFED-5FF31E7D32CB}"/>
              </a:ext>
            </a:extLst>
          </p:cNvPr>
          <p:cNvCxnSpPr>
            <a:cxnSpLocks/>
            <a:stCxn id="8200" idx="3"/>
          </p:cNvCxnSpPr>
          <p:nvPr/>
        </p:nvCxnSpPr>
        <p:spPr>
          <a:xfrm>
            <a:off x="7145143" y="3743759"/>
            <a:ext cx="238376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6" name="Text Placeholder 34">
            <a:extLst>
              <a:ext uri="{FF2B5EF4-FFF2-40B4-BE49-F238E27FC236}">
                <a16:creationId xmlns:a16="http://schemas.microsoft.com/office/drawing/2014/main" id="{8E58CD10-D599-4196-BD82-5FDF07CDDFED}"/>
              </a:ext>
            </a:extLst>
          </p:cNvPr>
          <p:cNvSpPr txBox="1">
            <a:spLocks/>
          </p:cNvSpPr>
          <p:nvPr/>
        </p:nvSpPr>
        <p:spPr>
          <a:xfrm>
            <a:off x="8709261" y="5005116"/>
            <a:ext cx="3683876" cy="6343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cap="all" spc="200" baseline="0">
                <a:solidFill>
                  <a:schemeClr val="accent5"/>
                </a:solidFill>
                <a:latin typeface="+mj-lt"/>
                <a:ea typeface="+mn-ea"/>
                <a:cs typeface="Posterama" panose="020B0504020200020000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Final Data </a:t>
            </a:r>
          </a:p>
          <a:p>
            <a:r>
              <a:rPr lang="en-US" sz="1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Ready for modeling </a:t>
            </a:r>
            <a:endParaRPr lang="te-IN" sz="18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48" name="Connector: Curved 47">
            <a:extLst>
              <a:ext uri="{FF2B5EF4-FFF2-40B4-BE49-F238E27FC236}">
                <a16:creationId xmlns:a16="http://schemas.microsoft.com/office/drawing/2014/main" id="{07E81FA0-438C-4ABC-AA60-93BCA381250D}"/>
              </a:ext>
            </a:extLst>
          </p:cNvPr>
          <p:cNvCxnSpPr>
            <a:cxnSpLocks/>
          </p:cNvCxnSpPr>
          <p:nvPr/>
        </p:nvCxnSpPr>
        <p:spPr>
          <a:xfrm>
            <a:off x="2856694" y="1939238"/>
            <a:ext cx="2479372" cy="1804520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8828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 decel="100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decel="100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decel="100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decel="100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8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8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500"/>
                                        <p:tgtEl>
                                          <p:spTgt spid="8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82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82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82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p"/>
      <p:bldP spid="22" grpId="0" build="p"/>
      <p:bldP spid="35" grpId="0" build="p"/>
      <p:bldP spid="111" grpId="0"/>
      <p:bldP spid="5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CA4FBE-BC87-4AB1-BD16-CAF99641A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85C9A6F-4D9B-4617-A17D-6408B8A19EF3}"/>
              </a:ext>
            </a:extLst>
          </p:cNvPr>
          <p:cNvSpPr/>
          <p:nvPr/>
        </p:nvSpPr>
        <p:spPr>
          <a:xfrm>
            <a:off x="4271638" y="2093366"/>
            <a:ext cx="1524000" cy="107205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e-IN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B91FB8E-C792-4B2A-9A20-BCA96130EFB1}"/>
              </a:ext>
            </a:extLst>
          </p:cNvPr>
          <p:cNvSpPr/>
          <p:nvPr/>
        </p:nvSpPr>
        <p:spPr>
          <a:xfrm>
            <a:off x="4406753" y="2198523"/>
            <a:ext cx="1524000" cy="107205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e-IN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4F60370-5C14-4AB3-83DA-0FFAD390DD4A}"/>
              </a:ext>
            </a:extLst>
          </p:cNvPr>
          <p:cNvSpPr/>
          <p:nvPr/>
        </p:nvSpPr>
        <p:spPr>
          <a:xfrm>
            <a:off x="4572000" y="2356944"/>
            <a:ext cx="1524000" cy="107205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e-IN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7C0592B-8EE6-4FD4-8FA3-3FC417A21663}"/>
              </a:ext>
            </a:extLst>
          </p:cNvPr>
          <p:cNvSpPr/>
          <p:nvPr/>
        </p:nvSpPr>
        <p:spPr>
          <a:xfrm>
            <a:off x="4724400" y="2509344"/>
            <a:ext cx="1524000" cy="107205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e-IN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3FBD4F8-224B-4504-9FF1-290BB32CE0F3}"/>
              </a:ext>
            </a:extLst>
          </p:cNvPr>
          <p:cNvCxnSpPr/>
          <p:nvPr/>
        </p:nvCxnSpPr>
        <p:spPr>
          <a:xfrm>
            <a:off x="2528913" y="2639974"/>
            <a:ext cx="162961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08D8DF22-49F5-4673-AEB5-39797FF97F70}"/>
              </a:ext>
            </a:extLst>
          </p:cNvPr>
          <p:cNvSpPr txBox="1"/>
          <p:nvPr/>
        </p:nvSpPr>
        <p:spPr>
          <a:xfrm>
            <a:off x="4834757" y="2703786"/>
            <a:ext cx="16296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GloVe</a:t>
            </a: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Embeddings </a:t>
            </a:r>
            <a:endParaRPr lang="te-IN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332FF91-C9A7-420F-9C0A-49A2E49140F1}"/>
              </a:ext>
            </a:extLst>
          </p:cNvPr>
          <p:cNvSpPr/>
          <p:nvPr/>
        </p:nvSpPr>
        <p:spPr>
          <a:xfrm>
            <a:off x="405325" y="2204544"/>
            <a:ext cx="1938650" cy="840772"/>
          </a:xfrm>
          <a:prstGeom prst="rect">
            <a:avLst/>
          </a:prstGeo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e-IN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EED0B9B-D469-4F64-A795-A2253E03C8FF}"/>
              </a:ext>
            </a:extLst>
          </p:cNvPr>
          <p:cNvSpPr txBox="1"/>
          <p:nvPr/>
        </p:nvSpPr>
        <p:spPr>
          <a:xfrm>
            <a:off x="417133" y="2419977"/>
            <a:ext cx="213227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chemeClr val="bg1"/>
                </a:solidFill>
              </a:rPr>
              <a:t>Training Data</a:t>
            </a:r>
            <a:endParaRPr lang="te-IN" sz="2200" b="1" dirty="0">
              <a:solidFill>
                <a:schemeClr val="bg1"/>
              </a:solidFill>
            </a:endParaRP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4CBC3B7-828F-400D-A3A3-0683B6B24961}"/>
              </a:ext>
            </a:extLst>
          </p:cNvPr>
          <p:cNvCxnSpPr>
            <a:cxnSpLocks/>
          </p:cNvCxnSpPr>
          <p:nvPr/>
        </p:nvCxnSpPr>
        <p:spPr>
          <a:xfrm flipV="1">
            <a:off x="6516949" y="2614429"/>
            <a:ext cx="1712677" cy="2099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1266" name="Picture 2" descr="Long Short Term Memory Cell Visualized">
            <a:extLst>
              <a:ext uri="{FF2B5EF4-FFF2-40B4-BE49-F238E27FC236}">
                <a16:creationId xmlns:a16="http://schemas.microsoft.com/office/drawing/2014/main" id="{593BAD67-3ED2-4129-80B4-6B9EEE6093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32" b="22912"/>
          <a:stretch/>
        </p:blipFill>
        <p:spPr bwMode="auto">
          <a:xfrm>
            <a:off x="8369179" y="1743900"/>
            <a:ext cx="2409234" cy="1783043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 w="114300" prst="artDeco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FBE67E61-CE20-4AEF-8691-B85E89FDD047}"/>
              </a:ext>
            </a:extLst>
          </p:cNvPr>
          <p:cNvSpPr/>
          <p:nvPr/>
        </p:nvSpPr>
        <p:spPr>
          <a:xfrm>
            <a:off x="8610600" y="4223656"/>
            <a:ext cx="1961060" cy="892629"/>
          </a:xfrm>
          <a:prstGeom prst="rect">
            <a:avLst/>
          </a:prstGeom>
          <a:gradFill>
            <a:gsLst>
              <a:gs pos="100000">
                <a:srgbClr val="F1B4B3"/>
              </a:gs>
              <a:gs pos="100000">
                <a:schemeClr val="accent1">
                  <a:lumMod val="105000"/>
                  <a:satMod val="109000"/>
                  <a:tint val="81000"/>
                </a:schemeClr>
              </a:gs>
            </a:gsLst>
          </a:gradFill>
          <a:scene3d>
            <a:camera prst="perspectiveAbove"/>
            <a:lightRig rig="threePt" dir="t"/>
          </a:scene3d>
          <a:sp3d prstMaterial="dkEdge">
            <a:bevelT prst="slope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e-IN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CC392E9-C3FD-452E-B761-0F6A64A82411}"/>
              </a:ext>
            </a:extLst>
          </p:cNvPr>
          <p:cNvSpPr txBox="1"/>
          <p:nvPr/>
        </p:nvSpPr>
        <p:spPr>
          <a:xfrm>
            <a:off x="8710203" y="4467685"/>
            <a:ext cx="218720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chemeClr val="bg1"/>
                </a:solidFill>
              </a:rPr>
              <a:t>Linear Layer</a:t>
            </a:r>
            <a:endParaRPr lang="te-IN" sz="2200" b="1" dirty="0">
              <a:solidFill>
                <a:schemeClr val="bg1"/>
              </a:solidFill>
            </a:endParaRPr>
          </a:p>
        </p:txBody>
      </p: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09E314F5-6A11-45D3-92CE-9452282E16D0}"/>
              </a:ext>
            </a:extLst>
          </p:cNvPr>
          <p:cNvCxnSpPr>
            <a:cxnSpLocks/>
            <a:stCxn id="11266" idx="3"/>
            <a:endCxn id="41" idx="3"/>
          </p:cNvCxnSpPr>
          <p:nvPr/>
        </p:nvCxnSpPr>
        <p:spPr>
          <a:xfrm flipH="1">
            <a:off x="10571660" y="2635422"/>
            <a:ext cx="206753" cy="2034549"/>
          </a:xfrm>
          <a:prstGeom prst="bentConnector3">
            <a:avLst>
              <a:gd name="adj1" fmla="val -110567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93313523-BF6B-4138-AD47-5032B762281E}"/>
              </a:ext>
            </a:extLst>
          </p:cNvPr>
          <p:cNvCxnSpPr/>
          <p:nvPr/>
        </p:nvCxnSpPr>
        <p:spPr>
          <a:xfrm>
            <a:off x="9573796" y="5214284"/>
            <a:ext cx="0" cy="35932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AFE3504A-DD7C-4E30-B8E7-00B7ACBB217C}"/>
              </a:ext>
            </a:extLst>
          </p:cNvPr>
          <p:cNvSpPr txBox="1"/>
          <p:nvPr/>
        </p:nvSpPr>
        <p:spPr>
          <a:xfrm>
            <a:off x="9066984" y="5584309"/>
            <a:ext cx="1830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Prediction</a:t>
            </a:r>
            <a:endParaRPr lang="te-IN" b="1" dirty="0"/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9BF5CA1C-E5F6-4F18-B6A9-175109702E47}"/>
              </a:ext>
            </a:extLst>
          </p:cNvPr>
          <p:cNvCxnSpPr>
            <a:cxnSpLocks/>
          </p:cNvCxnSpPr>
          <p:nvPr/>
        </p:nvCxnSpPr>
        <p:spPr>
          <a:xfrm flipH="1">
            <a:off x="7249886" y="4669971"/>
            <a:ext cx="125185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5" name="Oval 54">
            <a:extLst>
              <a:ext uri="{FF2B5EF4-FFF2-40B4-BE49-F238E27FC236}">
                <a16:creationId xmlns:a16="http://schemas.microsoft.com/office/drawing/2014/main" id="{18CA1E47-2BCB-46A7-B3DA-9D33D0593082}"/>
              </a:ext>
            </a:extLst>
          </p:cNvPr>
          <p:cNvSpPr/>
          <p:nvPr/>
        </p:nvSpPr>
        <p:spPr>
          <a:xfrm>
            <a:off x="5686756" y="4004289"/>
            <a:ext cx="1632881" cy="1376693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Loss function</a:t>
            </a:r>
            <a:endParaRPr lang="te-IN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59" name="Connector: Curved 58">
            <a:extLst>
              <a:ext uri="{FF2B5EF4-FFF2-40B4-BE49-F238E27FC236}">
                <a16:creationId xmlns:a16="http://schemas.microsoft.com/office/drawing/2014/main" id="{7C5B750B-E9BD-41D5-AB9B-43B0AD93FBD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263261" y="2908807"/>
            <a:ext cx="1389860" cy="801105"/>
          </a:xfrm>
          <a:prstGeom prst="curvedConnector3">
            <a:avLst>
              <a:gd name="adj1" fmla="val 49999"/>
            </a:avLst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F2AA7CD4-0B20-482E-AC7A-2A24ED13C4A6}"/>
              </a:ext>
            </a:extLst>
          </p:cNvPr>
          <p:cNvSpPr txBox="1"/>
          <p:nvPr/>
        </p:nvSpPr>
        <p:spPr>
          <a:xfrm>
            <a:off x="3863590" y="4467685"/>
            <a:ext cx="1212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Actual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F12E8149-A80B-4D94-9DC7-D790895A7555}"/>
              </a:ext>
            </a:extLst>
          </p:cNvPr>
          <p:cNvCxnSpPr>
            <a:cxnSpLocks/>
          </p:cNvCxnSpPr>
          <p:nvPr/>
        </p:nvCxnSpPr>
        <p:spPr>
          <a:xfrm>
            <a:off x="5121400" y="4716398"/>
            <a:ext cx="52816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BEF83AA3-F2A8-4253-AC72-63978E684AF0}"/>
              </a:ext>
            </a:extLst>
          </p:cNvPr>
          <p:cNvSpPr txBox="1"/>
          <p:nvPr/>
        </p:nvSpPr>
        <p:spPr>
          <a:xfrm>
            <a:off x="7304540" y="4326069"/>
            <a:ext cx="609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Prediction</a:t>
            </a:r>
            <a:endParaRPr lang="te-IN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972E26F-B469-4AA8-BFF8-1E58FF438571}"/>
              </a:ext>
            </a:extLst>
          </p:cNvPr>
          <p:cNvSpPr/>
          <p:nvPr/>
        </p:nvSpPr>
        <p:spPr>
          <a:xfrm>
            <a:off x="2540379" y="514780"/>
            <a:ext cx="711124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i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METHODOLOGY USING LSTM</a:t>
            </a:r>
            <a:endParaRPr lang="te-IN" sz="40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78690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12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1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1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000"/>
                            </p:stCondLst>
                            <p:childTnLst>
                              <p:par>
                                <p:cTn id="6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8" grpId="0" animBg="1"/>
      <p:bldP spid="29" grpId="0" animBg="1"/>
      <p:bldP spid="33" grpId="0" animBg="1"/>
      <p:bldP spid="27" grpId="0"/>
      <p:bldP spid="34" grpId="0" animBg="1"/>
      <p:bldP spid="35" grpId="0"/>
      <p:bldP spid="41" grpId="0" animBg="1"/>
      <p:bldP spid="42" grpId="0"/>
      <p:bldP spid="55" grpId="0" animBg="1"/>
      <p:bldP spid="60" grpId="0"/>
      <p:bldP spid="7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27A9735-AC02-34EB-80AC-AE92C91CFE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225" y="600034"/>
            <a:ext cx="11385550" cy="985791"/>
          </a:xfrm>
        </p:spPr>
        <p:txBody>
          <a:bodyPr/>
          <a:lstStyle/>
          <a:p>
            <a:r>
              <a:rPr lang="en-US" sz="60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LSTM Performance Evaluation</a:t>
            </a:r>
            <a:endParaRPr lang="en-IN" sz="60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B9161F1-1FDD-70E9-47B0-1705FA5627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450" y="2170139"/>
            <a:ext cx="4413151" cy="38007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2C677E3-5F1D-C944-2890-6A7095D1C81C}"/>
              </a:ext>
            </a:extLst>
          </p:cNvPr>
          <p:cNvSpPr txBox="1"/>
          <p:nvPr/>
        </p:nvSpPr>
        <p:spPr>
          <a:xfrm>
            <a:off x="5029201" y="2243956"/>
            <a:ext cx="7658100" cy="37269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Bright" panose="02040602050505020304" pitchFamily="18" charset="0"/>
              </a:rPr>
              <a:t>LOSS: 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Bright" panose="02040602050505020304" pitchFamily="18" charset="0"/>
              </a:rPr>
              <a:t>MSE (Mean Squared Error)</a:t>
            </a:r>
          </a:p>
          <a:p>
            <a:pPr>
              <a:lnSpc>
                <a:spcPct val="150000"/>
              </a:lnSpc>
            </a:pP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Bright" panose="02040602050505020304" pitchFamily="18" charset="0"/>
              </a:rPr>
              <a:t>NUMBER OF EPOCHS: 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Bright" panose="02040602050505020304" pitchFamily="18" charset="0"/>
              </a:rPr>
              <a:t>50</a:t>
            </a:r>
          </a:p>
          <a:p>
            <a:pPr>
              <a:lnSpc>
                <a:spcPct val="150000"/>
              </a:lnSpc>
            </a:pP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Bright" panose="02040602050505020304" pitchFamily="18" charset="0"/>
              </a:rPr>
              <a:t>EVALUATION METRIC: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Bright" panose="02040602050505020304" pitchFamily="18" charset="0"/>
              </a:rPr>
              <a:t> RMSE (Root Mean Squared Error)</a:t>
            </a:r>
          </a:p>
          <a:p>
            <a:pPr>
              <a:lnSpc>
                <a:spcPct val="150000"/>
              </a:lnSpc>
            </a:pP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Bright" panose="02040602050505020304" pitchFamily="18" charset="0"/>
              </a:rPr>
              <a:t>HIDDEN STATES: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Bright" panose="02040602050505020304" pitchFamily="18" charset="0"/>
              </a:rPr>
              <a:t> 128</a:t>
            </a:r>
          </a:p>
          <a:p>
            <a:pPr>
              <a:lnSpc>
                <a:spcPct val="150000"/>
              </a:lnSpc>
            </a:pP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Bright" panose="02040602050505020304" pitchFamily="18" charset="0"/>
              </a:rPr>
              <a:t>DROUPOUT: 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Bright" panose="02040602050505020304" pitchFamily="18" charset="0"/>
              </a:rPr>
              <a:t>0.3</a:t>
            </a:r>
          </a:p>
          <a:p>
            <a:pPr>
              <a:lnSpc>
                <a:spcPct val="150000"/>
              </a:lnSpc>
            </a:pP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Bright" panose="02040602050505020304" pitchFamily="18" charset="0"/>
              </a:rPr>
              <a:t>BEST EPOCH: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Bright" panose="02040602050505020304" pitchFamily="18" charset="0"/>
              </a:rPr>
              <a:t> 34</a:t>
            </a:r>
          </a:p>
          <a:p>
            <a:pPr>
              <a:lnSpc>
                <a:spcPct val="150000"/>
              </a:lnSpc>
            </a:pP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Bright" panose="02040602050505020304" pitchFamily="18" charset="0"/>
              </a:rPr>
              <a:t>MINIMUM TEST LOSS (MSE): 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Bright" panose="02040602050505020304" pitchFamily="18" charset="0"/>
              </a:rPr>
              <a:t>0.55377</a:t>
            </a:r>
          </a:p>
          <a:p>
            <a:pPr>
              <a:lnSpc>
                <a:spcPct val="150000"/>
              </a:lnSpc>
            </a:pP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Bright" panose="02040602050505020304" pitchFamily="18" charset="0"/>
              </a:rPr>
              <a:t>MINIMUM TEST RMSE : 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Bright" panose="02040602050505020304" pitchFamily="18" charset="0"/>
              </a:rPr>
              <a:t>0.25444</a:t>
            </a:r>
            <a:endParaRPr lang="en-IN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ucida Bright" panose="02040602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93518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lide Number Placeholder 37">
            <a:extLst>
              <a:ext uri="{FF2B5EF4-FFF2-40B4-BE49-F238E27FC236}">
                <a16:creationId xmlns:a16="http://schemas.microsoft.com/office/drawing/2014/main" id="{FB8C2F46-6F7F-433F-82F4-E8079F414C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39AC5B5-DBFF-474A-8D9B-1133B9C00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9351" y="310986"/>
            <a:ext cx="11761076" cy="1094046"/>
          </a:xfr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sz="4000" dirty="0">
                <a:solidFill>
                  <a:schemeClr val="bg1">
                    <a:lumMod val="75000"/>
                  </a:schemeClr>
                </a:solidFill>
              </a:rPr>
              <a:t>Methodology USING FINBERT</a:t>
            </a:r>
            <a:br>
              <a:rPr lang="en-US" sz="4000" dirty="0">
                <a:solidFill>
                  <a:schemeClr val="accent4">
                    <a:lumMod val="50000"/>
                  </a:schemeClr>
                </a:solidFill>
              </a:rPr>
            </a:br>
            <a:endParaRPr lang="en-US" sz="4000" noProof="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99798A9-70A1-475E-A274-948045FF5CE9}"/>
              </a:ext>
            </a:extLst>
          </p:cNvPr>
          <p:cNvSpPr txBox="1"/>
          <p:nvPr/>
        </p:nvSpPr>
        <p:spPr>
          <a:xfrm>
            <a:off x="21021" y="1638530"/>
            <a:ext cx="198656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STOCK-NEWS HEADLINES</a:t>
            </a:r>
            <a:endParaRPr lang="te-IN" sz="2200" b="1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4EC3E11-96B9-478A-8916-2B84C74A2087}"/>
              </a:ext>
            </a:extLst>
          </p:cNvPr>
          <p:cNvCxnSpPr>
            <a:cxnSpLocks/>
          </p:cNvCxnSpPr>
          <p:nvPr/>
        </p:nvCxnSpPr>
        <p:spPr>
          <a:xfrm>
            <a:off x="2007476" y="1977401"/>
            <a:ext cx="134211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EA994D9F-DCAD-4D98-A03E-5E3298EE0350}"/>
              </a:ext>
            </a:extLst>
          </p:cNvPr>
          <p:cNvSpPr/>
          <p:nvPr/>
        </p:nvSpPr>
        <p:spPr>
          <a:xfrm>
            <a:off x="3449013" y="1707761"/>
            <a:ext cx="2123089" cy="769437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TF- IDF VECTORIZER</a:t>
            </a:r>
            <a:endParaRPr lang="te-IN" b="1" dirty="0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14135F9-3D5F-4AC1-9D42-C1CFE1A5789D}"/>
              </a:ext>
            </a:extLst>
          </p:cNvPr>
          <p:cNvCxnSpPr>
            <a:cxnSpLocks/>
          </p:cNvCxnSpPr>
          <p:nvPr/>
        </p:nvCxnSpPr>
        <p:spPr>
          <a:xfrm flipV="1">
            <a:off x="5724931" y="1977401"/>
            <a:ext cx="2322787" cy="145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331A0337-7CD9-40FD-800E-0FC6D2765CA2}"/>
              </a:ext>
            </a:extLst>
          </p:cNvPr>
          <p:cNvSpPr txBox="1"/>
          <p:nvPr/>
        </p:nvSpPr>
        <p:spPr>
          <a:xfrm>
            <a:off x="5642039" y="2167323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VECTOR EMBEDDINGS</a:t>
            </a:r>
            <a:endParaRPr lang="te-IN" b="1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BC6B656D-209A-48AC-BF0B-86C52363C951}"/>
              </a:ext>
            </a:extLst>
          </p:cNvPr>
          <p:cNvSpPr/>
          <p:nvPr/>
        </p:nvSpPr>
        <p:spPr>
          <a:xfrm>
            <a:off x="8179748" y="1732939"/>
            <a:ext cx="1492469" cy="546350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FAISS</a:t>
            </a:r>
            <a:endParaRPr lang="te-IN" b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8557DAD-5408-4E3E-B96B-9639BB1A1984}"/>
              </a:ext>
            </a:extLst>
          </p:cNvPr>
          <p:cNvSpPr txBox="1"/>
          <p:nvPr/>
        </p:nvSpPr>
        <p:spPr>
          <a:xfrm>
            <a:off x="10233273" y="1732939"/>
            <a:ext cx="19864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QUERY-VECTOR EMBEDDING</a:t>
            </a:r>
            <a:endParaRPr lang="te-IN" b="1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FFD47EAC-3A57-4F96-9EE0-7AFEB25766A5}"/>
              </a:ext>
            </a:extLst>
          </p:cNvPr>
          <p:cNvCxnSpPr>
            <a:cxnSpLocks/>
            <a:stCxn id="31" idx="1"/>
          </p:cNvCxnSpPr>
          <p:nvPr/>
        </p:nvCxnSpPr>
        <p:spPr>
          <a:xfrm flipH="1">
            <a:off x="9746591" y="2056105"/>
            <a:ext cx="48668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F928F3B-BD71-413C-93B6-7F7B14AFFE0E}"/>
              </a:ext>
            </a:extLst>
          </p:cNvPr>
          <p:cNvCxnSpPr>
            <a:stCxn id="30" idx="2"/>
          </p:cNvCxnSpPr>
          <p:nvPr/>
        </p:nvCxnSpPr>
        <p:spPr>
          <a:xfrm>
            <a:off x="8925983" y="2279289"/>
            <a:ext cx="8837" cy="72516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A6FA349A-FD29-44B7-B73B-C420C9ED679F}"/>
              </a:ext>
            </a:extLst>
          </p:cNvPr>
          <p:cNvSpPr txBox="1"/>
          <p:nvPr/>
        </p:nvSpPr>
        <p:spPr>
          <a:xfrm>
            <a:off x="8714916" y="3049133"/>
            <a:ext cx="19146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TOP 5 STOCK HEADLINES EMBEDDINGS</a:t>
            </a:r>
            <a:endParaRPr lang="te-IN" b="1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19E98340-166B-4093-A477-C44957BBB750}"/>
              </a:ext>
            </a:extLst>
          </p:cNvPr>
          <p:cNvCxnSpPr>
            <a:stCxn id="45" idx="1"/>
          </p:cNvCxnSpPr>
          <p:nvPr/>
        </p:nvCxnSpPr>
        <p:spPr>
          <a:xfrm flipH="1">
            <a:off x="8179748" y="3510798"/>
            <a:ext cx="53516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DC48B984-5383-4019-9D52-2B621E59F794}"/>
              </a:ext>
            </a:extLst>
          </p:cNvPr>
          <p:cNvSpPr/>
          <p:nvPr/>
        </p:nvSpPr>
        <p:spPr>
          <a:xfrm>
            <a:off x="6887465" y="3280711"/>
            <a:ext cx="1269652" cy="369332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FINBERT</a:t>
            </a:r>
            <a:endParaRPr lang="te-IN" b="1" dirty="0">
              <a:solidFill>
                <a:schemeClr val="bg1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20933F7-51B3-4692-AB4D-DEE3197D62A7}"/>
              </a:ext>
            </a:extLst>
          </p:cNvPr>
          <p:cNvSpPr txBox="1"/>
          <p:nvPr/>
        </p:nvSpPr>
        <p:spPr>
          <a:xfrm>
            <a:off x="4972864" y="3004457"/>
            <a:ext cx="18179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ATTENTION-ENHANCED EMBEDDINGS</a:t>
            </a:r>
            <a:endParaRPr lang="te-IN" b="1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CD41D0AC-1E5F-4A1E-B68F-E29E54AF49DE}"/>
              </a:ext>
            </a:extLst>
          </p:cNvPr>
          <p:cNvCxnSpPr>
            <a:stCxn id="55" idx="1"/>
          </p:cNvCxnSpPr>
          <p:nvPr/>
        </p:nvCxnSpPr>
        <p:spPr>
          <a:xfrm flipH="1">
            <a:off x="4584617" y="3466122"/>
            <a:ext cx="38824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891E3D43-1C76-467D-A443-FD9AC42A6BF3}"/>
              </a:ext>
            </a:extLst>
          </p:cNvPr>
          <p:cNvSpPr/>
          <p:nvPr/>
        </p:nvSpPr>
        <p:spPr>
          <a:xfrm>
            <a:off x="2490332" y="3055603"/>
            <a:ext cx="1862742" cy="769437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LINEAR LAYER</a:t>
            </a:r>
            <a:endParaRPr lang="te-IN" b="1" dirty="0">
              <a:solidFill>
                <a:schemeClr val="bg1"/>
              </a:solidFill>
            </a:endParaRP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15C6C7EB-652E-45F7-8344-7E8EF4C71377}"/>
              </a:ext>
            </a:extLst>
          </p:cNvPr>
          <p:cNvCxnSpPr>
            <a:cxnSpLocks/>
          </p:cNvCxnSpPr>
          <p:nvPr/>
        </p:nvCxnSpPr>
        <p:spPr>
          <a:xfrm>
            <a:off x="3465206" y="3927787"/>
            <a:ext cx="0" cy="60216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5B1C94FE-DEF3-4A25-8BDD-59364EC3FBDC}"/>
              </a:ext>
            </a:extLst>
          </p:cNvPr>
          <p:cNvSpPr/>
          <p:nvPr/>
        </p:nvSpPr>
        <p:spPr>
          <a:xfrm>
            <a:off x="2809798" y="4660357"/>
            <a:ext cx="2320999" cy="602163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LOSS FUNCTION</a:t>
            </a:r>
            <a:endParaRPr lang="te-IN" b="1" dirty="0">
              <a:solidFill>
                <a:schemeClr val="bg1"/>
              </a:solidFill>
            </a:endParaRP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4B626A4A-81A3-4423-BCED-1A47D1FD2B1F}"/>
              </a:ext>
            </a:extLst>
          </p:cNvPr>
          <p:cNvCxnSpPr>
            <a:cxnSpLocks/>
          </p:cNvCxnSpPr>
          <p:nvPr/>
        </p:nvCxnSpPr>
        <p:spPr>
          <a:xfrm flipV="1">
            <a:off x="3970297" y="5353454"/>
            <a:ext cx="1" cy="81026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1996BC80-AD49-49F4-9D8A-2BE9E29CB13B}"/>
              </a:ext>
            </a:extLst>
          </p:cNvPr>
          <p:cNvSpPr txBox="1"/>
          <p:nvPr/>
        </p:nvSpPr>
        <p:spPr>
          <a:xfrm>
            <a:off x="3495370" y="6163717"/>
            <a:ext cx="1635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ACTUAL</a:t>
            </a:r>
            <a:endParaRPr lang="te-IN" b="1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cxnSp>
        <p:nvCxnSpPr>
          <p:cNvPr id="67" name="Connector: Elbow 66">
            <a:extLst>
              <a:ext uri="{FF2B5EF4-FFF2-40B4-BE49-F238E27FC236}">
                <a16:creationId xmlns:a16="http://schemas.microsoft.com/office/drawing/2014/main" id="{FFB49C56-324B-44D6-830B-2B4CA219CE55}"/>
              </a:ext>
            </a:extLst>
          </p:cNvPr>
          <p:cNvCxnSpPr>
            <a:cxnSpLocks/>
            <a:stCxn id="62" idx="1"/>
            <a:endCxn id="58" idx="1"/>
          </p:cNvCxnSpPr>
          <p:nvPr/>
        </p:nvCxnSpPr>
        <p:spPr>
          <a:xfrm rot="10800000">
            <a:off x="2490332" y="3440323"/>
            <a:ext cx="319466" cy="1521117"/>
          </a:xfrm>
          <a:prstGeom prst="bentConnector3">
            <a:avLst>
              <a:gd name="adj1" fmla="val 171557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3CAADCC2-EB32-459C-ABA4-4F5A0D004B07}"/>
              </a:ext>
            </a:extLst>
          </p:cNvPr>
          <p:cNvSpPr txBox="1"/>
          <p:nvPr/>
        </p:nvSpPr>
        <p:spPr>
          <a:xfrm>
            <a:off x="3552620" y="4009053"/>
            <a:ext cx="1915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PREDICTION</a:t>
            </a:r>
            <a:endParaRPr lang="te-IN" b="1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CAA999C9-A597-4629-8A0A-846F530783F1}"/>
              </a:ext>
            </a:extLst>
          </p:cNvPr>
          <p:cNvCxnSpPr>
            <a:cxnSpLocks/>
          </p:cNvCxnSpPr>
          <p:nvPr/>
        </p:nvCxnSpPr>
        <p:spPr>
          <a:xfrm flipH="1">
            <a:off x="6516190" y="3465375"/>
            <a:ext cx="3701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3535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8" grpId="0"/>
      <p:bldP spid="22" grpId="0" animBg="1"/>
      <p:bldP spid="30" grpId="0" animBg="1"/>
      <p:bldP spid="31" grpId="0"/>
      <p:bldP spid="45" grpId="0"/>
      <p:bldP spid="49" grpId="0" animBg="1"/>
      <p:bldP spid="55" grpId="0"/>
      <p:bldP spid="58" grpId="0" animBg="1"/>
      <p:bldP spid="62" grpId="0" animBg="1"/>
      <p:bldP spid="65" grpId="0"/>
      <p:bldP spid="7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F4889D3-A3C7-DE1C-8AFE-0731A4FE87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980" y="276959"/>
            <a:ext cx="11493957" cy="909583"/>
          </a:xfrm>
        </p:spPr>
        <p:txBody>
          <a:bodyPr/>
          <a:lstStyle/>
          <a:p>
            <a:r>
              <a:rPr lang="en-US" dirty="0" err="1"/>
              <a:t>FinBert</a:t>
            </a:r>
            <a:r>
              <a:rPr lang="en-US" dirty="0"/>
              <a:t> Performance Evaluation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A8930B-03FE-1AE4-20AF-153BA08FD4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285" y="1806782"/>
            <a:ext cx="5123037" cy="438331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D0FCB7C-CD14-8BCE-D61F-3AEEFC37B417}"/>
              </a:ext>
            </a:extLst>
          </p:cNvPr>
          <p:cNvSpPr txBox="1"/>
          <p:nvPr/>
        </p:nvSpPr>
        <p:spPr>
          <a:xfrm>
            <a:off x="6096000" y="1806782"/>
            <a:ext cx="5940937" cy="4188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>
                <a:latin typeface="Lucida Bright" panose="02040602050505020304" pitchFamily="18" charset="0"/>
              </a:rPr>
              <a:t>LOSS: </a:t>
            </a:r>
            <a:r>
              <a:rPr lang="en-US" sz="2000" dirty="0">
                <a:latin typeface="Lucida Bright" panose="02040602050505020304" pitchFamily="18" charset="0"/>
              </a:rPr>
              <a:t>MSE (Mean Squared Error)</a:t>
            </a:r>
          </a:p>
          <a:p>
            <a:pPr>
              <a:lnSpc>
                <a:spcPct val="150000"/>
              </a:lnSpc>
            </a:pPr>
            <a:r>
              <a:rPr lang="en-US" sz="2000" b="1" dirty="0">
                <a:latin typeface="Lucida Bright" panose="02040602050505020304" pitchFamily="18" charset="0"/>
              </a:rPr>
              <a:t>NUMBER OF EPOCHS: </a:t>
            </a:r>
            <a:r>
              <a:rPr lang="en-US" sz="2000" dirty="0">
                <a:latin typeface="Lucida Bright" panose="02040602050505020304" pitchFamily="18" charset="0"/>
              </a:rPr>
              <a:t>50</a:t>
            </a:r>
          </a:p>
          <a:p>
            <a:pPr>
              <a:lnSpc>
                <a:spcPct val="150000"/>
              </a:lnSpc>
            </a:pPr>
            <a:r>
              <a:rPr lang="en-US" sz="2000" b="1" dirty="0">
                <a:latin typeface="Lucida Bright" panose="02040602050505020304" pitchFamily="18" charset="0"/>
              </a:rPr>
              <a:t>EVALUATION METRIC:</a:t>
            </a:r>
            <a:r>
              <a:rPr lang="en-US" sz="2000" dirty="0">
                <a:latin typeface="Lucida Bright" panose="02040602050505020304" pitchFamily="18" charset="0"/>
              </a:rPr>
              <a:t> RMSE (Root Mean Squared Error)</a:t>
            </a:r>
          </a:p>
          <a:p>
            <a:pPr>
              <a:lnSpc>
                <a:spcPct val="150000"/>
              </a:lnSpc>
            </a:pPr>
            <a:r>
              <a:rPr lang="en-US" sz="2000" b="1" dirty="0">
                <a:latin typeface="Lucida Bright" panose="02040602050505020304" pitchFamily="18" charset="0"/>
              </a:rPr>
              <a:t>HIDDEN STATES:</a:t>
            </a:r>
            <a:r>
              <a:rPr lang="en-US" sz="2000" dirty="0">
                <a:latin typeface="Lucida Bright" panose="02040602050505020304" pitchFamily="18" charset="0"/>
              </a:rPr>
              <a:t> 768</a:t>
            </a:r>
          </a:p>
          <a:p>
            <a:pPr>
              <a:lnSpc>
                <a:spcPct val="150000"/>
              </a:lnSpc>
            </a:pPr>
            <a:r>
              <a:rPr lang="en-US" sz="2000" b="1" dirty="0">
                <a:latin typeface="Lucida Bright" panose="02040602050505020304" pitchFamily="18" charset="0"/>
              </a:rPr>
              <a:t>MAXIMUM TOKEN LENGTH: </a:t>
            </a:r>
            <a:r>
              <a:rPr lang="en-US" sz="2000" dirty="0">
                <a:latin typeface="Lucida Bright" panose="02040602050505020304" pitchFamily="18" charset="0"/>
              </a:rPr>
              <a:t>64</a:t>
            </a:r>
          </a:p>
          <a:p>
            <a:pPr>
              <a:lnSpc>
                <a:spcPct val="150000"/>
              </a:lnSpc>
            </a:pPr>
            <a:r>
              <a:rPr lang="en-US" sz="2000" b="1" dirty="0">
                <a:latin typeface="Lucida Bright" panose="02040602050505020304" pitchFamily="18" charset="0"/>
              </a:rPr>
              <a:t>BEST EPOCH:</a:t>
            </a:r>
            <a:r>
              <a:rPr lang="en-US" sz="2000" dirty="0">
                <a:latin typeface="Lucida Bright" panose="02040602050505020304" pitchFamily="18" charset="0"/>
              </a:rPr>
              <a:t> 49</a:t>
            </a:r>
          </a:p>
          <a:p>
            <a:pPr>
              <a:lnSpc>
                <a:spcPct val="150000"/>
              </a:lnSpc>
            </a:pPr>
            <a:r>
              <a:rPr lang="en-US" sz="2000" b="1" dirty="0">
                <a:latin typeface="Lucida Bright" panose="02040602050505020304" pitchFamily="18" charset="0"/>
              </a:rPr>
              <a:t>MINIMUM TEST LOSS (MSE): </a:t>
            </a:r>
            <a:r>
              <a:rPr lang="en-US" sz="2000" dirty="0">
                <a:latin typeface="Lucida Bright" panose="02040602050505020304" pitchFamily="18" charset="0"/>
              </a:rPr>
              <a:t>0.11011</a:t>
            </a:r>
          </a:p>
          <a:p>
            <a:pPr>
              <a:lnSpc>
                <a:spcPct val="150000"/>
              </a:lnSpc>
            </a:pPr>
            <a:r>
              <a:rPr lang="en-US" sz="2000" b="1" dirty="0">
                <a:latin typeface="Lucida Bright" panose="02040602050505020304" pitchFamily="18" charset="0"/>
              </a:rPr>
              <a:t>MINIMUM TEST RMSE : </a:t>
            </a:r>
            <a:r>
              <a:rPr lang="en-US" sz="2000" dirty="0">
                <a:latin typeface="Lucida Bright" panose="02040602050505020304" pitchFamily="18" charset="0"/>
              </a:rPr>
              <a:t>0.02369</a:t>
            </a:r>
            <a:endParaRPr lang="en-IN" sz="2000" dirty="0">
              <a:latin typeface="Lucida Bright" panose="02040602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0575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F543C39-104C-A037-3964-EC73BCE00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5449" y="111839"/>
            <a:ext cx="10701101" cy="1760149"/>
          </a:xfrm>
        </p:spPr>
        <p:txBody>
          <a:bodyPr/>
          <a:lstStyle/>
          <a:p>
            <a:r>
              <a:rPr lang="en-US" sz="5200" dirty="0" err="1"/>
              <a:t>FinBert</a:t>
            </a:r>
            <a:r>
              <a:rPr lang="en-US" sz="5200" dirty="0"/>
              <a:t> Performance On Some Major Stocks</a:t>
            </a:r>
            <a:endParaRPr lang="en-IN" sz="5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35F301-725E-F5E3-6480-236155F925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179" y="2666290"/>
            <a:ext cx="5426364" cy="319979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2A37A15-88F5-4A81-3FEE-52DD4D4C7E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6536" y="2666290"/>
            <a:ext cx="5723685" cy="3199796"/>
          </a:xfrm>
          <a:prstGeom prst="rect">
            <a:avLst/>
          </a:prstGeom>
        </p:spPr>
      </p:pic>
      <p:pic>
        <p:nvPicPr>
          <p:cNvPr id="3074" name="Picture 2" descr="stock market abstract finance background motion Stock Footage Video">
            <a:extLst>
              <a:ext uri="{FF2B5EF4-FFF2-40B4-BE49-F238E27FC236}">
                <a16:creationId xmlns:a16="http://schemas.microsoft.com/office/drawing/2014/main" id="{AB7184D5-5523-4449-B4A6-22F4F0F9BD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7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154113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2" ma:contentTypeDescription="Create a new document." ma:contentTypeScope="" ma:versionID="5a5774fd28510f591f3d0476b60c7965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656ce980f6f53fc96333c5ee30c32b6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966D2D45-3944-4D77-9142-02FD272EF31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C08EBEC-4760-45C2-B3A3-10A1EA338903}">
  <ds:schemaRefs>
    <ds:schemaRef ds:uri="http://schemas.microsoft.com/office/2006/metadata/contentType"/>
    <ds:schemaRef ds:uri="http://schemas.microsoft.com/office/2006/metadata/properties/metaAttributes"/>
    <ds:schemaRef ds:uri="http://www.w3.org/2000/xmlns/"/>
    <ds:schemaRef ds:uri="http://www.w3.org/2001/XMLSchema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258F013-9E4A-4975-A97B-33FEBC5FEE80}">
  <ds:schemaRefs>
    <ds:schemaRef ds:uri="http://schemas.microsoft.com/office/2006/metadata/properties"/>
    <ds:schemaRef ds:uri="http://www.w3.org/2000/xmlns/"/>
    <ds:schemaRef ds:uri="http://schemas.microsoft.com/sharepoint/v3"/>
    <ds:schemaRef ds:uri="http://www.w3.org/2001/XMLSchema-instance"/>
    <ds:schemaRef ds:uri="71af3243-3dd4-4a8d-8c0d-dd76da1f02a5"/>
    <ds:schemaRef ds:uri="http://schemas.microsoft.com/office/infopath/2007/PartnerControls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0</TotalTime>
  <Words>591</Words>
  <Application>Microsoft Office PowerPoint</Application>
  <PresentationFormat>Widescreen</PresentationFormat>
  <Paragraphs>89</Paragraphs>
  <Slides>11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0" baseType="lpstr">
      <vt:lpstr>Arial</vt:lpstr>
      <vt:lpstr>Calibri</vt:lpstr>
      <vt:lpstr>Century Gothic</vt:lpstr>
      <vt:lpstr>Courier New</vt:lpstr>
      <vt:lpstr>Lucida Bright</vt:lpstr>
      <vt:lpstr>Posterama</vt:lpstr>
      <vt:lpstr>Wingdings</vt:lpstr>
      <vt:lpstr>Wingdings 3</vt:lpstr>
      <vt:lpstr>Ion</vt:lpstr>
      <vt:lpstr>PowerPoint Presentation</vt:lpstr>
      <vt:lpstr>MOTIVATION</vt:lpstr>
      <vt:lpstr>RESEARCH QUESTIONS </vt:lpstr>
      <vt:lpstr>DATA SOURCE</vt:lpstr>
      <vt:lpstr>PowerPoint Presentation</vt:lpstr>
      <vt:lpstr>LSTM Performance Evaluation</vt:lpstr>
      <vt:lpstr>Methodology USING FINBERT </vt:lpstr>
      <vt:lpstr>FinBert Performance Evaluation</vt:lpstr>
      <vt:lpstr>FinBert Performance On Some Major Stocks</vt:lpstr>
      <vt:lpstr>Conclusion &amp; Future Work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Advanced Stock Prediction Using FinBert &amp; Semantic Search</dc:title>
  <dc:creator/>
  <cp:lastModifiedBy/>
  <cp:revision>1</cp:revision>
  <dcterms:created xsi:type="dcterms:W3CDTF">2021-08-17T04:23:05Z</dcterms:created>
  <dcterms:modified xsi:type="dcterms:W3CDTF">2024-12-05T07:06:17Z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